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9" r:id="rId22"/>
    <p:sldId id="280" r:id="rId23"/>
    <p:sldId id="281" r:id="rId24"/>
    <p:sldId id="282" r:id="rId25"/>
    <p:sldId id="283" r:id="rId26"/>
    <p:sldId id="285" r:id="rId27"/>
    <p:sldId id="284" r:id="rId28"/>
  </p:sldIdLst>
  <p:sldSz cx="14630400" cy="8229600"/>
  <p:notesSz cx="8229600" cy="14630400"/>
  <p:embeddedFontLst>
    <p:embeddedFont>
      <p:font typeface="Aharoni" panose="020B0604020202020204" charset="-79"/>
      <p:bold r:id="rId30"/>
    </p:embeddedFont>
    <p:embeddedFont>
      <p:font typeface="Calibri" panose="020F0502020204030204" pitchFamily="34" charset="0"/>
      <p:regular r:id="rId31"/>
      <p:bold r:id="rId32"/>
      <p:italic r:id="rId33"/>
      <p:boldItalic r:id="rId34"/>
    </p:embeddedFont>
    <p:embeddedFont>
      <p:font typeface="Montserrat Black" panose="020B0604020202020204" charset="0"/>
      <p:regular r:id="rId35"/>
      <p:bold r:id="rId36"/>
      <p:italic r:id="rId37"/>
      <p:boldItalic r:id="rId38"/>
    </p:embeddedFont>
    <p:embeddedFont>
      <p:font typeface="Montserrat" panose="020B0604020202020204" charset="0"/>
      <p:regular r:id="rId39"/>
      <p:bold r:id="rId40"/>
      <p:italic r:id="rId41"/>
      <p:boldItalic r:id="rId42"/>
    </p:embeddedFont>
    <p:embeddedFont>
      <p:font typeface="Inconsolata" panose="020B0604020202020204" charset="0"/>
      <p:regular r:id="rId43"/>
    </p:embeddedFont>
  </p:embeddedFontLst>
  <p:defaultTextStyle>
    <a:defPPr>
      <a:defRPr lang="en-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30"/>
    <p:restoredTop sz="94610"/>
  </p:normalViewPr>
  <p:slideViewPr>
    <p:cSldViewPr snapToGrid="0" snapToObjects="1">
      <p:cViewPr varScale="1">
        <p:scale>
          <a:sx n="61" d="100"/>
          <a:sy n="61" d="100"/>
        </p:scale>
        <p:origin x="73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444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3523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Loan Default Dataset Analysis</a:t>
            </a:r>
            <a:endParaRPr lang="en-US" sz="4450" dirty="0"/>
          </a:p>
        </p:txBody>
      </p:sp>
      <p:sp>
        <p:nvSpPr>
          <p:cNvPr id="4" name="Text 1"/>
          <p:cNvSpPr/>
          <p:nvPr/>
        </p:nvSpPr>
        <p:spPr>
          <a:xfrm>
            <a:off x="793790" y="2692956"/>
            <a:ext cx="7556421" cy="725805"/>
          </a:xfrm>
          <a:prstGeom prst="rect">
            <a:avLst/>
          </a:prstGeom>
          <a:noFill/>
          <a:ln/>
        </p:spPr>
        <p:txBody>
          <a:bodyPr wrap="square" lIns="0" tIns="0" rIns="0" bIns="0" rtlCol="0" anchor="t"/>
          <a:lstStyle/>
          <a:p>
            <a:pPr marL="0" indent="0" algn="l">
              <a:lnSpc>
                <a:spcPts val="2850"/>
              </a:lnSpc>
              <a:buNone/>
            </a:pPr>
            <a:r>
              <a:rPr lang="en-US" sz="2000" dirty="0">
                <a:solidFill>
                  <a:srgbClr val="151617"/>
                </a:solidFill>
                <a:latin typeface="Inconsolata" pitchFamily="34" charset="0"/>
                <a:ea typeface="Inconsolata" pitchFamily="34" charset="-122"/>
                <a:cs typeface="Inconsolata" pitchFamily="34" charset="-120"/>
              </a:rPr>
              <a:t>An in-depth look at the factors that predict loan default risk using real-world data and machine learning models.</a:t>
            </a:r>
            <a:endParaRPr lang="en-US" sz="2000" dirty="0"/>
          </a:p>
        </p:txBody>
      </p:sp>
      <p:sp>
        <p:nvSpPr>
          <p:cNvPr id="5" name="Text 2"/>
          <p:cNvSpPr/>
          <p:nvPr/>
        </p:nvSpPr>
        <p:spPr>
          <a:xfrm>
            <a:off x="793790" y="3758922"/>
            <a:ext cx="7556421" cy="978218"/>
          </a:xfrm>
          <a:prstGeom prst="rect">
            <a:avLst/>
          </a:prstGeom>
          <a:noFill/>
          <a:ln/>
        </p:spPr>
        <p:txBody>
          <a:bodyPr wrap="none" lIns="0" tIns="0" rIns="0" bIns="0" rtlCol="0" anchor="t"/>
          <a:lstStyle/>
          <a:p>
            <a:pPr marL="0" indent="0" algn="l">
              <a:lnSpc>
                <a:spcPts val="7700"/>
              </a:lnSpc>
              <a:buNone/>
            </a:pPr>
            <a:r>
              <a:rPr lang="en-US" sz="6150" b="1" dirty="0">
                <a:solidFill>
                  <a:srgbClr val="151617"/>
                </a:solidFill>
                <a:latin typeface="Montserrat Black" pitchFamily="34" charset="0"/>
                <a:ea typeface="Montserrat Black" pitchFamily="34" charset="-122"/>
                <a:cs typeface="Montserrat Black" pitchFamily="34" charset="-120"/>
              </a:rPr>
              <a:t>BY : </a:t>
            </a:r>
            <a:endParaRPr lang="en-US" sz="6150" dirty="0"/>
          </a:p>
        </p:txBody>
      </p:sp>
      <p:sp>
        <p:nvSpPr>
          <p:cNvPr id="6" name="Text 3"/>
          <p:cNvSpPr/>
          <p:nvPr/>
        </p:nvSpPr>
        <p:spPr>
          <a:xfrm>
            <a:off x="793790" y="5077301"/>
            <a:ext cx="7556421" cy="362903"/>
          </a:xfrm>
          <a:prstGeom prst="rect">
            <a:avLst/>
          </a:prstGeom>
          <a:noFill/>
          <a:ln/>
        </p:spPr>
        <p:txBody>
          <a:bodyPr wrap="none" lIns="0" tIns="0" rIns="0" bIns="0" rtlCol="0" anchor="t"/>
          <a:lstStyle/>
          <a:p>
            <a:pPr marL="0" indent="0" algn="l">
              <a:lnSpc>
                <a:spcPts val="2850"/>
              </a:lnSpc>
              <a:buNone/>
            </a:pPr>
            <a:r>
              <a:rPr lang="en-US" sz="2000" dirty="0">
                <a:solidFill>
                  <a:srgbClr val="151617"/>
                </a:solidFill>
                <a:latin typeface="Inconsolata" pitchFamily="34" charset="0"/>
                <a:ea typeface="Inconsolata" pitchFamily="34" charset="-122"/>
                <a:cs typeface="Inconsolata" pitchFamily="34" charset="-120"/>
              </a:rPr>
              <a:t>MARIAM MOHAMED </a:t>
            </a:r>
            <a:endParaRPr lang="en-US" sz="2000" dirty="0"/>
          </a:p>
        </p:txBody>
      </p:sp>
      <p:sp>
        <p:nvSpPr>
          <p:cNvPr id="7" name="Text 4"/>
          <p:cNvSpPr/>
          <p:nvPr/>
        </p:nvSpPr>
        <p:spPr>
          <a:xfrm>
            <a:off x="793790" y="5695355"/>
            <a:ext cx="7556421" cy="362903"/>
          </a:xfrm>
          <a:prstGeom prst="rect">
            <a:avLst/>
          </a:prstGeom>
          <a:noFill/>
          <a:ln/>
        </p:spPr>
        <p:txBody>
          <a:bodyPr wrap="none" lIns="0" tIns="0" rIns="0" bIns="0" rtlCol="0" anchor="t"/>
          <a:lstStyle/>
          <a:p>
            <a:pPr marL="0" indent="0" algn="l">
              <a:lnSpc>
                <a:spcPts val="2850"/>
              </a:lnSpc>
              <a:buNone/>
            </a:pPr>
            <a:r>
              <a:rPr lang="en-US" sz="2000" dirty="0">
                <a:solidFill>
                  <a:srgbClr val="151617"/>
                </a:solidFill>
                <a:latin typeface="Inconsolata" pitchFamily="34" charset="0"/>
                <a:ea typeface="Inconsolata" pitchFamily="34" charset="-122"/>
                <a:cs typeface="Inconsolata" pitchFamily="34" charset="-120"/>
              </a:rPr>
              <a:t>MALK EMAD</a:t>
            </a:r>
            <a:endParaRPr lang="en-US" sz="2000" dirty="0"/>
          </a:p>
        </p:txBody>
      </p:sp>
      <p:sp>
        <p:nvSpPr>
          <p:cNvPr id="8" name="Text 5"/>
          <p:cNvSpPr/>
          <p:nvPr/>
        </p:nvSpPr>
        <p:spPr>
          <a:xfrm>
            <a:off x="793790" y="6313408"/>
            <a:ext cx="7556421" cy="362903"/>
          </a:xfrm>
          <a:prstGeom prst="rect">
            <a:avLst/>
          </a:prstGeom>
          <a:noFill/>
          <a:ln/>
        </p:spPr>
        <p:txBody>
          <a:bodyPr wrap="none" lIns="0" tIns="0" rIns="0" bIns="0" rtlCol="0" anchor="t"/>
          <a:lstStyle/>
          <a:p>
            <a:pPr marL="0" indent="0" algn="l">
              <a:lnSpc>
                <a:spcPts val="2850"/>
              </a:lnSpc>
              <a:buNone/>
            </a:pPr>
            <a:r>
              <a:rPr lang="en-US" sz="2000" dirty="0">
                <a:solidFill>
                  <a:srgbClr val="151617"/>
                </a:solidFill>
                <a:latin typeface="Inconsolata" pitchFamily="34" charset="0"/>
                <a:ea typeface="Inconsolata" pitchFamily="34" charset="-122"/>
                <a:cs typeface="Inconsolata" pitchFamily="34" charset="-120"/>
              </a:rPr>
              <a:t>BARAA MAGDY</a:t>
            </a:r>
            <a:endParaRPr lang="en-US" sz="2000" dirty="0"/>
          </a:p>
        </p:txBody>
      </p:sp>
      <p:sp>
        <p:nvSpPr>
          <p:cNvPr id="9" name="Text 6"/>
          <p:cNvSpPr/>
          <p:nvPr/>
        </p:nvSpPr>
        <p:spPr>
          <a:xfrm>
            <a:off x="793790" y="6931462"/>
            <a:ext cx="7556421" cy="362903"/>
          </a:xfrm>
          <a:prstGeom prst="rect">
            <a:avLst/>
          </a:prstGeom>
          <a:noFill/>
          <a:ln/>
        </p:spPr>
        <p:txBody>
          <a:bodyPr wrap="none" lIns="0" tIns="0" rIns="0" bIns="0" rtlCol="0" anchor="t"/>
          <a:lstStyle/>
          <a:p>
            <a:pPr marL="0" indent="0" algn="l">
              <a:lnSpc>
                <a:spcPts val="2850"/>
              </a:lnSpc>
              <a:buNone/>
            </a:pPr>
            <a:r>
              <a:rPr lang="en-US" sz="2000" dirty="0">
                <a:solidFill>
                  <a:srgbClr val="151617"/>
                </a:solidFill>
                <a:latin typeface="Inconsolata" pitchFamily="34" charset="0"/>
                <a:ea typeface="Inconsolata" pitchFamily="34" charset="-122"/>
                <a:cs typeface="Inconsolata" pitchFamily="34" charset="-120"/>
              </a:rPr>
              <a:t>TALAL ORABY</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92931" y="467558"/>
            <a:ext cx="5179933" cy="529352"/>
          </a:xfrm>
          <a:prstGeom prst="rect">
            <a:avLst/>
          </a:prstGeom>
          <a:noFill/>
          <a:ln/>
        </p:spPr>
        <p:txBody>
          <a:bodyPr wrap="none" lIns="0" tIns="0" rIns="0" bIns="0" rtlCol="0" anchor="t"/>
          <a:lstStyle/>
          <a:p>
            <a:pPr marL="0" indent="0" algn="l">
              <a:lnSpc>
                <a:spcPts val="4150"/>
              </a:lnSpc>
              <a:buNone/>
            </a:pPr>
            <a:r>
              <a:rPr lang="en-US" sz="3300" b="1" dirty="0">
                <a:solidFill>
                  <a:srgbClr val="151617"/>
                </a:solidFill>
                <a:latin typeface="Montserrat Black" pitchFamily="34" charset="0"/>
                <a:ea typeface="Montserrat Black" pitchFamily="34" charset="-122"/>
                <a:cs typeface="Montserrat Black" pitchFamily="34" charset="-120"/>
              </a:rPr>
              <a:t>TYPE OF OWNERSHIP :</a:t>
            </a:r>
            <a:endParaRPr lang="en-US" sz="3300" dirty="0"/>
          </a:p>
        </p:txBody>
      </p:sp>
      <p:pic>
        <p:nvPicPr>
          <p:cNvPr id="3" name="Image 0" descr="preencoded.png"/>
          <p:cNvPicPr>
            <a:picLocks noChangeAspect="1"/>
          </p:cNvPicPr>
          <p:nvPr/>
        </p:nvPicPr>
        <p:blipFill>
          <a:blip r:embed="rId3"/>
          <a:stretch>
            <a:fillRect/>
          </a:stretch>
        </p:blipFill>
        <p:spPr>
          <a:xfrm>
            <a:off x="592931" y="1441490"/>
            <a:ext cx="4307324" cy="4307324"/>
          </a:xfrm>
          <a:prstGeom prst="rect">
            <a:avLst/>
          </a:prstGeom>
        </p:spPr>
      </p:pic>
      <p:sp>
        <p:nvSpPr>
          <p:cNvPr id="4" name="Text 1"/>
          <p:cNvSpPr/>
          <p:nvPr/>
        </p:nvSpPr>
        <p:spPr>
          <a:xfrm>
            <a:off x="592931" y="5939314"/>
            <a:ext cx="2117646" cy="264676"/>
          </a:xfrm>
          <a:prstGeom prst="rect">
            <a:avLst/>
          </a:prstGeom>
          <a:noFill/>
          <a:ln/>
        </p:spPr>
        <p:txBody>
          <a:bodyPr wrap="none" lIns="0" tIns="0" rIns="0" bIns="0" rtlCol="0" anchor="t"/>
          <a:lstStyle/>
          <a:p>
            <a:pPr marL="0" indent="0" algn="l">
              <a:lnSpc>
                <a:spcPts val="2050"/>
              </a:lnSpc>
              <a:buNone/>
            </a:pPr>
            <a:r>
              <a:rPr lang="en-US" sz="1650" b="1" dirty="0">
                <a:solidFill>
                  <a:srgbClr val="151617"/>
                </a:solidFill>
                <a:latin typeface="Montserrat Black" pitchFamily="34" charset="0"/>
                <a:ea typeface="Montserrat Black" pitchFamily="34" charset="-122"/>
                <a:cs typeface="Montserrat Black" pitchFamily="34" charset="-120"/>
              </a:rPr>
              <a:t>PIE CHART</a:t>
            </a:r>
            <a:endParaRPr lang="en-US" sz="1650" dirty="0"/>
          </a:p>
        </p:txBody>
      </p:sp>
      <p:sp>
        <p:nvSpPr>
          <p:cNvPr id="5" name="Text 2"/>
          <p:cNvSpPr/>
          <p:nvPr/>
        </p:nvSpPr>
        <p:spPr>
          <a:xfrm>
            <a:off x="592931" y="6373297"/>
            <a:ext cx="6515695" cy="541972"/>
          </a:xfrm>
          <a:prstGeom prst="rect">
            <a:avLst/>
          </a:prstGeom>
          <a:noFill/>
          <a:ln/>
        </p:spPr>
        <p:txBody>
          <a:bodyPr wrap="square" lIns="0" tIns="0" rIns="0" bIns="0" rtlCol="0" anchor="t"/>
          <a:lstStyle/>
          <a:p>
            <a:pPr marL="0" indent="0" algn="l">
              <a:lnSpc>
                <a:spcPts val="2100"/>
              </a:lnSpc>
              <a:buNone/>
            </a:pPr>
            <a:r>
              <a:rPr lang="en-US" sz="2000" dirty="0">
                <a:solidFill>
                  <a:srgbClr val="151617"/>
                </a:solidFill>
                <a:latin typeface="Inconsolata" pitchFamily="34" charset="0"/>
                <a:ea typeface="Inconsolata" pitchFamily="34" charset="-122"/>
                <a:cs typeface="Inconsolata" pitchFamily="34" charset="-120"/>
              </a:rPr>
              <a:t>DISTRIBUTION OF TYPE OF HOME OWNERSHIP SHOWS THAT RENT IS THE MOST TYPE OF HOME OWNERSHIP</a:t>
            </a:r>
            <a:endParaRPr lang="en-US" sz="2000" dirty="0"/>
          </a:p>
        </p:txBody>
      </p:sp>
      <p:pic>
        <p:nvPicPr>
          <p:cNvPr id="6" name="Image 1" descr="preencoded.png"/>
          <p:cNvPicPr>
            <a:picLocks noChangeAspect="1"/>
          </p:cNvPicPr>
          <p:nvPr/>
        </p:nvPicPr>
        <p:blipFill>
          <a:blip r:embed="rId4"/>
          <a:stretch>
            <a:fillRect/>
          </a:stretch>
        </p:blipFill>
        <p:spPr>
          <a:xfrm>
            <a:off x="7529393" y="1441490"/>
            <a:ext cx="5003959" cy="4307205"/>
          </a:xfrm>
          <a:prstGeom prst="rect">
            <a:avLst/>
          </a:prstGeom>
        </p:spPr>
      </p:pic>
      <p:sp>
        <p:nvSpPr>
          <p:cNvPr id="7" name="Text 3"/>
          <p:cNvSpPr/>
          <p:nvPr/>
        </p:nvSpPr>
        <p:spPr>
          <a:xfrm>
            <a:off x="7529393" y="5939195"/>
            <a:ext cx="2117646" cy="264676"/>
          </a:xfrm>
          <a:prstGeom prst="rect">
            <a:avLst/>
          </a:prstGeom>
          <a:noFill/>
          <a:ln/>
        </p:spPr>
        <p:txBody>
          <a:bodyPr wrap="none" lIns="0" tIns="0" rIns="0" bIns="0" rtlCol="0" anchor="t"/>
          <a:lstStyle/>
          <a:p>
            <a:pPr marL="0" indent="0" algn="l">
              <a:lnSpc>
                <a:spcPts val="2050"/>
              </a:lnSpc>
              <a:buNone/>
            </a:pPr>
            <a:r>
              <a:rPr lang="en-US" sz="1650" b="1" dirty="0">
                <a:solidFill>
                  <a:srgbClr val="151617"/>
                </a:solidFill>
                <a:latin typeface="Montserrat Black" pitchFamily="34" charset="0"/>
                <a:ea typeface="Montserrat Black" pitchFamily="34" charset="-122"/>
                <a:cs typeface="Montserrat Black" pitchFamily="34" charset="-120"/>
              </a:rPr>
              <a:t>BAR CHART</a:t>
            </a:r>
            <a:endParaRPr lang="en-US" sz="1650" dirty="0"/>
          </a:p>
        </p:txBody>
      </p:sp>
      <p:sp>
        <p:nvSpPr>
          <p:cNvPr id="8" name="Text 4"/>
          <p:cNvSpPr/>
          <p:nvPr/>
        </p:nvSpPr>
        <p:spPr>
          <a:xfrm>
            <a:off x="7529393" y="6373178"/>
            <a:ext cx="6515695" cy="270986"/>
          </a:xfrm>
          <a:prstGeom prst="rect">
            <a:avLst/>
          </a:prstGeom>
          <a:noFill/>
          <a:ln/>
        </p:spPr>
        <p:txBody>
          <a:bodyPr wrap="none" lIns="0" tIns="0" rIns="0" bIns="0" rtlCol="0" anchor="t"/>
          <a:lstStyle/>
          <a:p>
            <a:pPr marL="0" indent="0" algn="l">
              <a:lnSpc>
                <a:spcPts val="2100"/>
              </a:lnSpc>
              <a:buNone/>
            </a:pPr>
            <a:r>
              <a:rPr lang="en-US" sz="2000" dirty="0">
                <a:solidFill>
                  <a:srgbClr val="151617"/>
                </a:solidFill>
                <a:latin typeface="Inconsolata" pitchFamily="34" charset="0"/>
                <a:ea typeface="Inconsolata" pitchFamily="34" charset="-122"/>
                <a:cs typeface="Inconsolata" pitchFamily="34" charset="-120"/>
              </a:rPr>
              <a:t>BETWEEN OWNERSHIP AND LOAN STATUS</a:t>
            </a:r>
            <a:endParaRPr lang="en-US" sz="2000" dirty="0"/>
          </a:p>
        </p:txBody>
      </p:sp>
      <p:sp>
        <p:nvSpPr>
          <p:cNvPr id="9" name="Text 5"/>
          <p:cNvSpPr/>
          <p:nvPr/>
        </p:nvSpPr>
        <p:spPr>
          <a:xfrm>
            <a:off x="7529393" y="6796564"/>
            <a:ext cx="6515695" cy="812959"/>
          </a:xfrm>
          <a:prstGeom prst="rect">
            <a:avLst/>
          </a:prstGeom>
          <a:noFill/>
          <a:ln/>
        </p:spPr>
        <p:txBody>
          <a:bodyPr wrap="square" lIns="0" tIns="0" rIns="0" bIns="0" rtlCol="0" anchor="t"/>
          <a:lstStyle/>
          <a:p>
            <a:pPr marL="0" indent="0" algn="l">
              <a:lnSpc>
                <a:spcPts val="2100"/>
              </a:lnSpc>
              <a:buNone/>
            </a:pPr>
            <a:r>
              <a:rPr lang="en-US" sz="2000" dirty="0">
                <a:solidFill>
                  <a:srgbClr val="151617"/>
                </a:solidFill>
                <a:latin typeface="Inconsolata" pitchFamily="34" charset="0"/>
                <a:ea typeface="Inconsolata" pitchFamily="34" charset="-122"/>
                <a:cs typeface="Inconsolata" pitchFamily="34" charset="-120"/>
              </a:rPr>
              <a:t>DISTRIBUTION BETWEEN TYPE OF HOME OWNERSHIP AND LOAN STATUS SHOWS THAT APPLICANTS WITH THE MORTGAGE HAVE A VERY HIGH CHANCE OF NOT REPAYING THE LOAN FOLLOWED BY APPLICANTS WITH RENT TYPE</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01385" y="472559"/>
            <a:ext cx="7248882" cy="536972"/>
          </a:xfrm>
          <a:prstGeom prst="rect">
            <a:avLst/>
          </a:prstGeom>
          <a:noFill/>
          <a:ln/>
        </p:spPr>
        <p:txBody>
          <a:bodyPr wrap="none" lIns="0" tIns="0" rIns="0" bIns="0" rtlCol="0" anchor="t"/>
          <a:lstStyle/>
          <a:p>
            <a:pPr marL="0" indent="0" algn="l">
              <a:lnSpc>
                <a:spcPts val="4200"/>
              </a:lnSpc>
              <a:buNone/>
            </a:pPr>
            <a:r>
              <a:rPr lang="en-US" sz="3350" b="1" dirty="0">
                <a:solidFill>
                  <a:srgbClr val="151617"/>
                </a:solidFill>
                <a:latin typeface="Montserrat Black" pitchFamily="34" charset="0"/>
                <a:ea typeface="Montserrat Black" pitchFamily="34" charset="-122"/>
                <a:cs typeface="Montserrat Black" pitchFamily="34" charset="-120"/>
              </a:rPr>
              <a:t>LOAN AMOUNT DISTRIBUTION :</a:t>
            </a:r>
            <a:endParaRPr lang="en-US" sz="3350" dirty="0"/>
          </a:p>
        </p:txBody>
      </p:sp>
      <p:pic>
        <p:nvPicPr>
          <p:cNvPr id="3" name="Image 0" descr="preencoded.png"/>
          <p:cNvPicPr>
            <a:picLocks noChangeAspect="1"/>
          </p:cNvPicPr>
          <p:nvPr/>
        </p:nvPicPr>
        <p:blipFill>
          <a:blip r:embed="rId3"/>
          <a:stretch>
            <a:fillRect/>
          </a:stretch>
        </p:blipFill>
        <p:spPr>
          <a:xfrm>
            <a:off x="601385" y="1460421"/>
            <a:ext cx="4393049" cy="4368998"/>
          </a:xfrm>
          <a:prstGeom prst="rect">
            <a:avLst/>
          </a:prstGeom>
        </p:spPr>
      </p:pic>
      <p:sp>
        <p:nvSpPr>
          <p:cNvPr id="4" name="Text 1"/>
          <p:cNvSpPr/>
          <p:nvPr/>
        </p:nvSpPr>
        <p:spPr>
          <a:xfrm>
            <a:off x="601385" y="6022658"/>
            <a:ext cx="2148007" cy="268486"/>
          </a:xfrm>
          <a:prstGeom prst="rect">
            <a:avLst/>
          </a:prstGeom>
          <a:noFill/>
          <a:ln/>
        </p:spPr>
        <p:txBody>
          <a:bodyPr wrap="none" lIns="0" tIns="0" rIns="0" bIns="0" rtlCol="0" anchor="t"/>
          <a:lstStyle/>
          <a:p>
            <a:pPr marL="0" indent="0" algn="l">
              <a:lnSpc>
                <a:spcPts val="2100"/>
              </a:lnSpc>
              <a:buNone/>
            </a:pPr>
            <a:r>
              <a:rPr lang="en-US" sz="1650" b="1" dirty="0">
                <a:solidFill>
                  <a:srgbClr val="151617"/>
                </a:solidFill>
                <a:latin typeface="Montserrat Black" pitchFamily="34" charset="0"/>
                <a:ea typeface="Montserrat Black" pitchFamily="34" charset="-122"/>
                <a:cs typeface="Montserrat Black" pitchFamily="34" charset="-120"/>
              </a:rPr>
              <a:t>HISTOGRAM</a:t>
            </a:r>
            <a:endParaRPr lang="en-US" sz="1650" dirty="0"/>
          </a:p>
        </p:txBody>
      </p:sp>
      <p:sp>
        <p:nvSpPr>
          <p:cNvPr id="5" name="Text 2"/>
          <p:cNvSpPr/>
          <p:nvPr/>
        </p:nvSpPr>
        <p:spPr>
          <a:xfrm>
            <a:off x="601385" y="6462951"/>
            <a:ext cx="6504265" cy="549593"/>
          </a:xfrm>
          <a:prstGeom prst="rect">
            <a:avLst/>
          </a:prstGeom>
          <a:noFill/>
          <a:ln/>
        </p:spPr>
        <p:txBody>
          <a:bodyPr wrap="square" lIns="0" tIns="0" rIns="0" bIns="0" rtlCol="0" anchor="t"/>
          <a:lstStyle/>
          <a:p>
            <a:pPr marL="0" indent="0" algn="l">
              <a:lnSpc>
                <a:spcPts val="2150"/>
              </a:lnSpc>
              <a:buNone/>
            </a:pPr>
            <a:r>
              <a:rPr lang="en-US" sz="2000" dirty="0">
                <a:solidFill>
                  <a:srgbClr val="151617"/>
                </a:solidFill>
                <a:latin typeface="Inconsolata" pitchFamily="34" charset="0"/>
                <a:ea typeface="Inconsolata" pitchFamily="34" charset="-122"/>
                <a:cs typeface="Inconsolata" pitchFamily="34" charset="-120"/>
              </a:rPr>
              <a:t>DISTRIBUTION OF LOAN AMOUNT SHOWS THAT MOST APPLICANTS GOT LOANS IN RANGE FROM 2500 ~5000</a:t>
            </a:r>
            <a:endParaRPr lang="en-US" sz="2000" dirty="0"/>
          </a:p>
        </p:txBody>
      </p:sp>
      <p:pic>
        <p:nvPicPr>
          <p:cNvPr id="6" name="Image 1" descr="preencoded.png"/>
          <p:cNvPicPr>
            <a:picLocks noChangeAspect="1"/>
          </p:cNvPicPr>
          <p:nvPr/>
        </p:nvPicPr>
        <p:blipFill>
          <a:blip r:embed="rId4"/>
          <a:stretch>
            <a:fillRect/>
          </a:stretch>
        </p:blipFill>
        <p:spPr>
          <a:xfrm>
            <a:off x="7532370" y="1460421"/>
            <a:ext cx="5655826" cy="4368998"/>
          </a:xfrm>
          <a:prstGeom prst="rect">
            <a:avLst/>
          </a:prstGeom>
        </p:spPr>
      </p:pic>
      <p:sp>
        <p:nvSpPr>
          <p:cNvPr id="7" name="Text 3"/>
          <p:cNvSpPr/>
          <p:nvPr/>
        </p:nvSpPr>
        <p:spPr>
          <a:xfrm>
            <a:off x="7532370" y="6022658"/>
            <a:ext cx="2148007" cy="268486"/>
          </a:xfrm>
          <a:prstGeom prst="rect">
            <a:avLst/>
          </a:prstGeom>
          <a:noFill/>
          <a:ln/>
        </p:spPr>
        <p:txBody>
          <a:bodyPr wrap="none" lIns="0" tIns="0" rIns="0" bIns="0" rtlCol="0" anchor="t"/>
          <a:lstStyle/>
          <a:p>
            <a:pPr marL="0" indent="0" algn="l">
              <a:lnSpc>
                <a:spcPts val="2100"/>
              </a:lnSpc>
              <a:buNone/>
            </a:pPr>
            <a:r>
              <a:rPr lang="en-US" sz="1650" b="1" dirty="0">
                <a:solidFill>
                  <a:srgbClr val="151617"/>
                </a:solidFill>
                <a:latin typeface="Montserrat Black" pitchFamily="34" charset="0"/>
                <a:ea typeface="Montserrat Black" pitchFamily="34" charset="-122"/>
                <a:cs typeface="Montserrat Black" pitchFamily="34" charset="-120"/>
              </a:rPr>
              <a:t>BOX PLOT</a:t>
            </a:r>
            <a:endParaRPr lang="en-US" sz="1650" dirty="0"/>
          </a:p>
        </p:txBody>
      </p:sp>
      <p:sp>
        <p:nvSpPr>
          <p:cNvPr id="8" name="Text 4"/>
          <p:cNvSpPr/>
          <p:nvPr/>
        </p:nvSpPr>
        <p:spPr>
          <a:xfrm>
            <a:off x="7532370" y="6462951"/>
            <a:ext cx="6504265" cy="274796"/>
          </a:xfrm>
          <a:prstGeom prst="rect">
            <a:avLst/>
          </a:prstGeom>
          <a:noFill/>
          <a:ln/>
        </p:spPr>
        <p:txBody>
          <a:bodyPr wrap="none" lIns="0" tIns="0" rIns="0" bIns="0" rtlCol="0" anchor="t"/>
          <a:lstStyle/>
          <a:p>
            <a:pPr marL="0" indent="0" algn="l">
              <a:lnSpc>
                <a:spcPts val="2150"/>
              </a:lnSpc>
              <a:buNone/>
            </a:pPr>
            <a:r>
              <a:rPr lang="en-US" sz="2000" dirty="0">
                <a:solidFill>
                  <a:srgbClr val="151617"/>
                </a:solidFill>
                <a:latin typeface="Inconsolata" pitchFamily="34" charset="0"/>
                <a:ea typeface="Inconsolata" pitchFamily="34" charset="-122"/>
                <a:cs typeface="Inconsolata" pitchFamily="34" charset="-120"/>
              </a:rPr>
              <a:t>BETWEEN LOAN AMOUNT AND LOAN STATUS</a:t>
            </a:r>
            <a:endParaRPr lang="en-US" sz="2000" dirty="0"/>
          </a:p>
        </p:txBody>
      </p:sp>
      <p:sp>
        <p:nvSpPr>
          <p:cNvPr id="9" name="Text 5"/>
          <p:cNvSpPr/>
          <p:nvPr/>
        </p:nvSpPr>
        <p:spPr>
          <a:xfrm>
            <a:off x="7532370" y="6892290"/>
            <a:ext cx="6504265" cy="824389"/>
          </a:xfrm>
          <a:prstGeom prst="rect">
            <a:avLst/>
          </a:prstGeom>
          <a:noFill/>
          <a:ln/>
        </p:spPr>
        <p:txBody>
          <a:bodyPr wrap="square" lIns="0" tIns="0" rIns="0" bIns="0" rtlCol="0" anchor="t"/>
          <a:lstStyle/>
          <a:p>
            <a:pPr marL="0" indent="0" algn="l">
              <a:lnSpc>
                <a:spcPts val="2150"/>
              </a:lnSpc>
              <a:buNone/>
            </a:pPr>
            <a:r>
              <a:rPr lang="en-US" sz="2000" dirty="0">
                <a:solidFill>
                  <a:srgbClr val="151617"/>
                </a:solidFill>
                <a:latin typeface="Inconsolata" pitchFamily="34" charset="0"/>
                <a:ea typeface="Inconsolata" pitchFamily="34" charset="-122"/>
                <a:cs typeface="Inconsolata" pitchFamily="34" charset="-120"/>
              </a:rPr>
              <a:t>DISTRIBUTION BETWEEN LOAN AMOUNT AND LOAN STATUS SHOWS THAT LARGER LOAN AMOUNTS DO NOT NECESSARILY LEAD TO DEFAULT ( MANY HIGH AMOUNT LOANS WERE NOT DEFAULTED)</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42223" y="505539"/>
            <a:ext cx="7889438" cy="573405"/>
          </a:xfrm>
          <a:prstGeom prst="rect">
            <a:avLst/>
          </a:prstGeom>
          <a:noFill/>
          <a:ln/>
        </p:spPr>
        <p:txBody>
          <a:bodyPr wrap="none" lIns="0" tIns="0" rIns="0" bIns="0" rtlCol="0" anchor="t"/>
          <a:lstStyle/>
          <a:p>
            <a:pPr marL="0" indent="0" algn="l">
              <a:lnSpc>
                <a:spcPts val="4500"/>
              </a:lnSpc>
              <a:buNone/>
            </a:pPr>
            <a:r>
              <a:rPr lang="en-US" sz="3600" b="1" dirty="0">
                <a:solidFill>
                  <a:srgbClr val="151617"/>
                </a:solidFill>
                <a:latin typeface="Montserrat Black" pitchFamily="34" charset="0"/>
                <a:ea typeface="Montserrat Black" pitchFamily="34" charset="-122"/>
                <a:cs typeface="Montserrat Black" pitchFamily="34" charset="-120"/>
              </a:rPr>
              <a:t>LOAN PURPOSE DISTRIBUTION :</a:t>
            </a:r>
            <a:endParaRPr lang="en-US" sz="3600" dirty="0"/>
          </a:p>
        </p:txBody>
      </p:sp>
      <p:pic>
        <p:nvPicPr>
          <p:cNvPr id="3" name="Image 0" descr="preencoded.png"/>
          <p:cNvPicPr>
            <a:picLocks noChangeAspect="1"/>
          </p:cNvPicPr>
          <p:nvPr/>
        </p:nvPicPr>
        <p:blipFill>
          <a:blip r:embed="rId3"/>
          <a:stretch>
            <a:fillRect/>
          </a:stretch>
        </p:blipFill>
        <p:spPr>
          <a:xfrm>
            <a:off x="642223" y="1560433"/>
            <a:ext cx="5056465" cy="1907262"/>
          </a:xfrm>
          <a:prstGeom prst="rect">
            <a:avLst/>
          </a:prstGeom>
        </p:spPr>
      </p:pic>
      <p:sp>
        <p:nvSpPr>
          <p:cNvPr id="4" name="Text 1"/>
          <p:cNvSpPr/>
          <p:nvPr/>
        </p:nvSpPr>
        <p:spPr>
          <a:xfrm>
            <a:off x="642223" y="3674031"/>
            <a:ext cx="2293739" cy="286703"/>
          </a:xfrm>
          <a:prstGeom prst="rect">
            <a:avLst/>
          </a:prstGeom>
          <a:noFill/>
          <a:ln/>
        </p:spPr>
        <p:txBody>
          <a:bodyPr wrap="none" lIns="0" tIns="0" rIns="0" bIns="0" rtlCol="0" anchor="t"/>
          <a:lstStyle/>
          <a:p>
            <a:pPr marL="0" indent="0" algn="l">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BAR CHART</a:t>
            </a:r>
            <a:endParaRPr lang="en-US" sz="1800" dirty="0"/>
          </a:p>
        </p:txBody>
      </p:sp>
      <p:sp>
        <p:nvSpPr>
          <p:cNvPr id="5" name="Text 2"/>
          <p:cNvSpPr/>
          <p:nvPr/>
        </p:nvSpPr>
        <p:spPr>
          <a:xfrm>
            <a:off x="642223" y="4144208"/>
            <a:ext cx="6449139" cy="586978"/>
          </a:xfrm>
          <a:prstGeom prst="rect">
            <a:avLst/>
          </a:prstGeom>
          <a:noFill/>
          <a:ln/>
        </p:spPr>
        <p:txBody>
          <a:bodyPr wrap="square" lIns="0" tIns="0" rIns="0" bIns="0" rtlCol="0" anchor="t"/>
          <a:lstStyle/>
          <a:p>
            <a:pPr marL="0" indent="0" algn="l">
              <a:lnSpc>
                <a:spcPts val="2300"/>
              </a:lnSpc>
              <a:buNone/>
            </a:pPr>
            <a:r>
              <a:rPr lang="en-US" sz="2000" dirty="0">
                <a:solidFill>
                  <a:srgbClr val="151617"/>
                </a:solidFill>
                <a:latin typeface="Inconsolata" pitchFamily="34" charset="0"/>
                <a:ea typeface="Inconsolata" pitchFamily="34" charset="-122"/>
                <a:cs typeface="Inconsolata" pitchFamily="34" charset="-120"/>
              </a:rPr>
              <a:t>DISTRIBUTION OF PURPOSE OF LOAN SHOWS THAT THE MOST COMMON PURPOSE IS EDUCATION</a:t>
            </a:r>
            <a:endParaRPr lang="en-US" sz="2000" dirty="0"/>
          </a:p>
        </p:txBody>
      </p:sp>
      <p:pic>
        <p:nvPicPr>
          <p:cNvPr id="6" name="Image 1" descr="preencoded.png"/>
          <p:cNvPicPr>
            <a:picLocks noChangeAspect="1"/>
          </p:cNvPicPr>
          <p:nvPr/>
        </p:nvPicPr>
        <p:blipFill>
          <a:blip r:embed="rId4"/>
          <a:stretch>
            <a:fillRect/>
          </a:stretch>
        </p:blipFill>
        <p:spPr>
          <a:xfrm>
            <a:off x="7546658" y="1560433"/>
            <a:ext cx="4261247" cy="3982760"/>
          </a:xfrm>
          <a:prstGeom prst="rect">
            <a:avLst/>
          </a:prstGeom>
        </p:spPr>
      </p:pic>
      <p:sp>
        <p:nvSpPr>
          <p:cNvPr id="7" name="Text 3"/>
          <p:cNvSpPr/>
          <p:nvPr/>
        </p:nvSpPr>
        <p:spPr>
          <a:xfrm>
            <a:off x="7546658" y="5749528"/>
            <a:ext cx="2293739" cy="286703"/>
          </a:xfrm>
          <a:prstGeom prst="rect">
            <a:avLst/>
          </a:prstGeom>
          <a:noFill/>
          <a:ln/>
        </p:spPr>
        <p:txBody>
          <a:bodyPr wrap="none" lIns="0" tIns="0" rIns="0" bIns="0" rtlCol="0" anchor="t"/>
          <a:lstStyle/>
          <a:p>
            <a:pPr marL="0" indent="0" algn="l">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BAR CHART</a:t>
            </a:r>
            <a:endParaRPr lang="en-US" sz="1800" dirty="0"/>
          </a:p>
        </p:txBody>
      </p:sp>
      <p:sp>
        <p:nvSpPr>
          <p:cNvPr id="8" name="Text 4"/>
          <p:cNvSpPr/>
          <p:nvPr/>
        </p:nvSpPr>
        <p:spPr>
          <a:xfrm>
            <a:off x="7546658" y="6219706"/>
            <a:ext cx="6449139" cy="293489"/>
          </a:xfrm>
          <a:prstGeom prst="rect">
            <a:avLst/>
          </a:prstGeom>
          <a:noFill/>
          <a:ln/>
        </p:spPr>
        <p:txBody>
          <a:bodyPr wrap="none" lIns="0" tIns="0" rIns="0" bIns="0" rtlCol="0" anchor="t"/>
          <a:lstStyle/>
          <a:p>
            <a:pPr marL="0" indent="0" algn="l">
              <a:lnSpc>
                <a:spcPts val="2300"/>
              </a:lnSpc>
              <a:buNone/>
            </a:pPr>
            <a:r>
              <a:rPr lang="en-US" sz="2000" dirty="0">
                <a:solidFill>
                  <a:srgbClr val="151617"/>
                </a:solidFill>
                <a:latin typeface="Inconsolata" pitchFamily="34" charset="0"/>
                <a:ea typeface="Inconsolata" pitchFamily="34" charset="-122"/>
                <a:cs typeface="Inconsolata" pitchFamily="34" charset="-120"/>
              </a:rPr>
              <a:t>BETWEEN LOAN PURPOSE AND LOAN STATUS</a:t>
            </a:r>
            <a:endParaRPr lang="en-US" sz="2000" dirty="0"/>
          </a:p>
        </p:txBody>
      </p:sp>
      <p:sp>
        <p:nvSpPr>
          <p:cNvPr id="9" name="Text 5"/>
          <p:cNvSpPr/>
          <p:nvPr/>
        </p:nvSpPr>
        <p:spPr>
          <a:xfrm>
            <a:off x="7546658" y="6678335"/>
            <a:ext cx="6449139" cy="880467"/>
          </a:xfrm>
          <a:prstGeom prst="rect">
            <a:avLst/>
          </a:prstGeom>
          <a:noFill/>
          <a:ln/>
        </p:spPr>
        <p:txBody>
          <a:bodyPr wrap="square" lIns="0" tIns="0" rIns="0" bIns="0" rtlCol="0" anchor="t"/>
          <a:lstStyle/>
          <a:p>
            <a:pPr marL="0" indent="0" algn="l">
              <a:lnSpc>
                <a:spcPts val="2300"/>
              </a:lnSpc>
              <a:buNone/>
            </a:pPr>
            <a:r>
              <a:rPr lang="en-US" sz="2000" dirty="0">
                <a:solidFill>
                  <a:srgbClr val="151617"/>
                </a:solidFill>
                <a:latin typeface="Inconsolata" pitchFamily="34" charset="0"/>
                <a:ea typeface="Inconsolata" pitchFamily="34" charset="-122"/>
                <a:cs typeface="Inconsolata" pitchFamily="34" charset="-120"/>
              </a:rPr>
              <a:t>DISTRIBUTION BETWEEN PURPOSE OF LOAN AND LOAN STATUS SHOWS THAT MOST OF APPLICANTS THAT HAD LOANS BECAUSE OF EDUCATION COULD NOT REPAY THE LOAN</a:t>
            </a: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21268" y="630198"/>
            <a:ext cx="7551301" cy="554593"/>
          </a:xfrm>
          <a:prstGeom prst="rect">
            <a:avLst/>
          </a:prstGeom>
          <a:noFill/>
          <a:ln/>
        </p:spPr>
        <p:txBody>
          <a:bodyPr wrap="none" lIns="0" tIns="0" rIns="0" bIns="0" rtlCol="0" anchor="t"/>
          <a:lstStyle/>
          <a:p>
            <a:pPr marL="0" indent="0" algn="l">
              <a:lnSpc>
                <a:spcPts val="4350"/>
              </a:lnSpc>
              <a:buNone/>
            </a:pPr>
            <a:r>
              <a:rPr lang="en-US" sz="3450" b="1" dirty="0">
                <a:solidFill>
                  <a:srgbClr val="151617"/>
                </a:solidFill>
                <a:latin typeface="Montserrat Black" pitchFamily="34" charset="0"/>
                <a:ea typeface="Montserrat Black" pitchFamily="34" charset="-122"/>
                <a:cs typeface="Montserrat Black" pitchFamily="34" charset="-120"/>
              </a:rPr>
              <a:t>INTEREST RATE DISTRIBUTION :</a:t>
            </a:r>
            <a:endParaRPr lang="en-US" sz="3450" dirty="0"/>
          </a:p>
        </p:txBody>
      </p:sp>
      <p:pic>
        <p:nvPicPr>
          <p:cNvPr id="3" name="Image 0" descr="preencoded.png"/>
          <p:cNvPicPr>
            <a:picLocks noChangeAspect="1"/>
          </p:cNvPicPr>
          <p:nvPr/>
        </p:nvPicPr>
        <p:blipFill>
          <a:blip r:embed="rId3"/>
          <a:stretch>
            <a:fillRect/>
          </a:stretch>
        </p:blipFill>
        <p:spPr>
          <a:xfrm>
            <a:off x="621268" y="1650683"/>
            <a:ext cx="4583311" cy="4566523"/>
          </a:xfrm>
          <a:prstGeom prst="rect">
            <a:avLst/>
          </a:prstGeom>
        </p:spPr>
      </p:pic>
      <p:sp>
        <p:nvSpPr>
          <p:cNvPr id="4" name="Text 1"/>
          <p:cNvSpPr/>
          <p:nvPr/>
        </p:nvSpPr>
        <p:spPr>
          <a:xfrm>
            <a:off x="621268" y="6416873"/>
            <a:ext cx="2218968" cy="277416"/>
          </a:xfrm>
          <a:prstGeom prst="rect">
            <a:avLst/>
          </a:prstGeom>
          <a:noFill/>
          <a:ln/>
        </p:spPr>
        <p:txBody>
          <a:bodyPr wrap="none" lIns="0" tIns="0" rIns="0" bIns="0" rtlCol="0" anchor="t"/>
          <a:lstStyle/>
          <a:p>
            <a:pPr marL="0" indent="0" algn="l">
              <a:lnSpc>
                <a:spcPts val="2150"/>
              </a:lnSpc>
              <a:buNone/>
            </a:pPr>
            <a:r>
              <a:rPr lang="en-US" sz="1700" b="1" dirty="0">
                <a:solidFill>
                  <a:srgbClr val="151617"/>
                </a:solidFill>
                <a:latin typeface="Montserrat Black" pitchFamily="34" charset="0"/>
                <a:ea typeface="Montserrat Black" pitchFamily="34" charset="-122"/>
                <a:cs typeface="Montserrat Black" pitchFamily="34" charset="-120"/>
              </a:rPr>
              <a:t>HISTOGRAM</a:t>
            </a:r>
            <a:endParaRPr lang="en-US" sz="1700" dirty="0"/>
          </a:p>
        </p:txBody>
      </p:sp>
      <p:sp>
        <p:nvSpPr>
          <p:cNvPr id="5" name="Text 2"/>
          <p:cNvSpPr/>
          <p:nvPr/>
        </p:nvSpPr>
        <p:spPr>
          <a:xfrm>
            <a:off x="621268" y="6871692"/>
            <a:ext cx="6477476" cy="567928"/>
          </a:xfrm>
          <a:prstGeom prst="rect">
            <a:avLst/>
          </a:prstGeom>
          <a:noFill/>
          <a:ln/>
        </p:spPr>
        <p:txBody>
          <a:bodyPr wrap="square" lIns="0" tIns="0" rIns="0" bIns="0" rtlCol="0" anchor="t"/>
          <a:lstStyle/>
          <a:p>
            <a:pPr marL="0" indent="0" algn="l">
              <a:lnSpc>
                <a:spcPts val="2200"/>
              </a:lnSpc>
              <a:buNone/>
            </a:pPr>
            <a:r>
              <a:rPr lang="en-US" sz="2000" dirty="0">
                <a:solidFill>
                  <a:srgbClr val="151617"/>
                </a:solidFill>
                <a:latin typeface="Inconsolata" pitchFamily="34" charset="0"/>
                <a:ea typeface="Inconsolata" pitchFamily="34" charset="-122"/>
                <a:cs typeface="Inconsolata" pitchFamily="34" charset="-120"/>
              </a:rPr>
              <a:t>DISTRIBUTION OF INTEREST RATE ON THE LOAN SHOWS THAT MOST APPLICANTS HAD AN INTEREST RATE ON THE LOAN FROM 10~12 %</a:t>
            </a:r>
            <a:endParaRPr lang="en-US" sz="2000" dirty="0"/>
          </a:p>
        </p:txBody>
      </p:sp>
      <p:pic>
        <p:nvPicPr>
          <p:cNvPr id="6" name="Image 1" descr="preencoded.png"/>
          <p:cNvPicPr>
            <a:picLocks noChangeAspect="1"/>
          </p:cNvPicPr>
          <p:nvPr/>
        </p:nvPicPr>
        <p:blipFill>
          <a:blip r:embed="rId4"/>
          <a:stretch>
            <a:fillRect/>
          </a:stretch>
        </p:blipFill>
        <p:spPr>
          <a:xfrm>
            <a:off x="7539276" y="1650683"/>
            <a:ext cx="5650468" cy="4566523"/>
          </a:xfrm>
          <a:prstGeom prst="rect">
            <a:avLst/>
          </a:prstGeom>
        </p:spPr>
      </p:pic>
      <p:sp>
        <p:nvSpPr>
          <p:cNvPr id="7" name="Text 3"/>
          <p:cNvSpPr/>
          <p:nvPr/>
        </p:nvSpPr>
        <p:spPr>
          <a:xfrm>
            <a:off x="7539276" y="6416873"/>
            <a:ext cx="2218968" cy="277416"/>
          </a:xfrm>
          <a:prstGeom prst="rect">
            <a:avLst/>
          </a:prstGeom>
          <a:noFill/>
          <a:ln/>
        </p:spPr>
        <p:txBody>
          <a:bodyPr wrap="none" lIns="0" tIns="0" rIns="0" bIns="0" rtlCol="0" anchor="t"/>
          <a:lstStyle/>
          <a:p>
            <a:pPr marL="0" indent="0" algn="l">
              <a:lnSpc>
                <a:spcPts val="2150"/>
              </a:lnSpc>
              <a:buNone/>
            </a:pPr>
            <a:r>
              <a:rPr lang="en-US" sz="1700" b="1" dirty="0">
                <a:solidFill>
                  <a:srgbClr val="151617"/>
                </a:solidFill>
                <a:latin typeface="Montserrat Black" pitchFamily="34" charset="0"/>
                <a:ea typeface="Montserrat Black" pitchFamily="34" charset="-122"/>
                <a:cs typeface="Montserrat Black" pitchFamily="34" charset="-120"/>
              </a:rPr>
              <a:t>BOX PLOT</a:t>
            </a:r>
            <a:endParaRPr lang="en-US" sz="1700" dirty="0"/>
          </a:p>
        </p:txBody>
      </p:sp>
      <p:sp>
        <p:nvSpPr>
          <p:cNvPr id="8" name="Text 4"/>
          <p:cNvSpPr/>
          <p:nvPr/>
        </p:nvSpPr>
        <p:spPr>
          <a:xfrm>
            <a:off x="7539276" y="6871692"/>
            <a:ext cx="6477476" cy="567928"/>
          </a:xfrm>
          <a:prstGeom prst="rect">
            <a:avLst/>
          </a:prstGeom>
          <a:noFill/>
          <a:ln/>
        </p:spPr>
        <p:txBody>
          <a:bodyPr wrap="square" lIns="0" tIns="0" rIns="0" bIns="0" rtlCol="0" anchor="t"/>
          <a:lstStyle/>
          <a:p>
            <a:pPr marL="0" indent="0" algn="l">
              <a:lnSpc>
                <a:spcPts val="2200"/>
              </a:lnSpc>
              <a:buNone/>
            </a:pPr>
            <a:r>
              <a:rPr lang="en-US" sz="2000" dirty="0">
                <a:solidFill>
                  <a:srgbClr val="151617"/>
                </a:solidFill>
                <a:latin typeface="Inconsolata" pitchFamily="34" charset="0"/>
                <a:ea typeface="Inconsolata" pitchFamily="34" charset="-122"/>
                <a:cs typeface="Inconsolata" pitchFamily="34" charset="-120"/>
              </a:rPr>
              <a:t>DISTRIBUTION BETWEEN INTEREST RATE ON THE LOAN AND LOAN STATUS SHOWS THAT APPLICANTS WITH HIGH INTEREST RATE COULD REPAY THE LOAN SUCCESSFULLY</a:t>
            </a:r>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13172" y="482798"/>
            <a:ext cx="7075765" cy="547449"/>
          </a:xfrm>
          <a:prstGeom prst="rect">
            <a:avLst/>
          </a:prstGeom>
          <a:noFill/>
          <a:ln/>
        </p:spPr>
        <p:txBody>
          <a:bodyPr wrap="none" lIns="0" tIns="0" rIns="0" bIns="0" rtlCol="0" anchor="t"/>
          <a:lstStyle/>
          <a:p>
            <a:pPr marL="0" indent="0" algn="l">
              <a:lnSpc>
                <a:spcPts val="4300"/>
              </a:lnSpc>
              <a:buNone/>
            </a:pPr>
            <a:r>
              <a:rPr lang="en-US" sz="3400" b="1" dirty="0">
                <a:solidFill>
                  <a:srgbClr val="151617"/>
                </a:solidFill>
                <a:latin typeface="Montserrat Black" pitchFamily="34" charset="0"/>
                <a:ea typeface="Montserrat Black" pitchFamily="34" charset="-122"/>
                <a:cs typeface="Montserrat Black" pitchFamily="34" charset="-120"/>
              </a:rPr>
              <a:t>INCOME RATE DISTRIBUTION :</a:t>
            </a:r>
            <a:endParaRPr lang="en-US" sz="3400" dirty="0"/>
          </a:p>
        </p:txBody>
      </p:sp>
      <p:pic>
        <p:nvPicPr>
          <p:cNvPr id="3" name="Image 0" descr="preencoded.png"/>
          <p:cNvPicPr>
            <a:picLocks noChangeAspect="1"/>
          </p:cNvPicPr>
          <p:nvPr/>
        </p:nvPicPr>
        <p:blipFill>
          <a:blip r:embed="rId3"/>
          <a:stretch>
            <a:fillRect/>
          </a:stretch>
        </p:blipFill>
        <p:spPr>
          <a:xfrm>
            <a:off x="613172" y="1490067"/>
            <a:ext cx="4544139" cy="4454485"/>
          </a:xfrm>
          <a:prstGeom prst="rect">
            <a:avLst/>
          </a:prstGeom>
        </p:spPr>
      </p:pic>
      <p:sp>
        <p:nvSpPr>
          <p:cNvPr id="4" name="Text 1"/>
          <p:cNvSpPr/>
          <p:nvPr/>
        </p:nvSpPr>
        <p:spPr>
          <a:xfrm>
            <a:off x="613172" y="6141601"/>
            <a:ext cx="2190036" cy="273606"/>
          </a:xfrm>
          <a:prstGeom prst="rect">
            <a:avLst/>
          </a:prstGeom>
          <a:noFill/>
          <a:ln/>
        </p:spPr>
        <p:txBody>
          <a:bodyPr wrap="none" lIns="0" tIns="0" rIns="0" bIns="0" rtlCol="0" anchor="t"/>
          <a:lstStyle/>
          <a:p>
            <a:pPr marL="0" indent="0" algn="l">
              <a:lnSpc>
                <a:spcPts val="2150"/>
              </a:lnSpc>
              <a:buNone/>
            </a:pPr>
            <a:r>
              <a:rPr lang="en-US" sz="1700" b="1" dirty="0">
                <a:solidFill>
                  <a:srgbClr val="151617"/>
                </a:solidFill>
                <a:latin typeface="Montserrat Black" pitchFamily="34" charset="0"/>
                <a:ea typeface="Montserrat Black" pitchFamily="34" charset="-122"/>
                <a:cs typeface="Montserrat Black" pitchFamily="34" charset="-120"/>
              </a:rPr>
              <a:t>HISTOGRAM</a:t>
            </a:r>
            <a:endParaRPr lang="en-US" sz="1700" dirty="0"/>
          </a:p>
        </p:txBody>
      </p:sp>
      <p:sp>
        <p:nvSpPr>
          <p:cNvPr id="5" name="Text 2"/>
          <p:cNvSpPr/>
          <p:nvPr/>
        </p:nvSpPr>
        <p:spPr>
          <a:xfrm>
            <a:off x="613172" y="6590348"/>
            <a:ext cx="6488311" cy="560784"/>
          </a:xfrm>
          <a:prstGeom prst="rect">
            <a:avLst/>
          </a:prstGeom>
          <a:noFill/>
          <a:ln/>
        </p:spPr>
        <p:txBody>
          <a:bodyPr wrap="square" lIns="0" tIns="0" rIns="0" bIns="0" rtlCol="0" anchor="t"/>
          <a:lstStyle/>
          <a:p>
            <a:pPr marL="0" indent="0" algn="l">
              <a:lnSpc>
                <a:spcPts val="2200"/>
              </a:lnSpc>
              <a:buNone/>
            </a:pPr>
            <a:r>
              <a:rPr lang="en-US" sz="2000" dirty="0">
                <a:solidFill>
                  <a:srgbClr val="151617"/>
                </a:solidFill>
                <a:latin typeface="Inconsolata" pitchFamily="34" charset="0"/>
                <a:ea typeface="Inconsolata" pitchFamily="34" charset="-122"/>
                <a:cs typeface="Inconsolata" pitchFamily="34" charset="-120"/>
              </a:rPr>
              <a:t>DISTRIBUTION OF RATIO OF LOAN AMOUNT TO INCOME SHOWS THAT THE MOST COMMON RANGE IS FROM 0.05~0.12</a:t>
            </a:r>
            <a:endParaRPr lang="en-US" sz="2000" dirty="0"/>
          </a:p>
        </p:txBody>
      </p:sp>
      <p:pic>
        <p:nvPicPr>
          <p:cNvPr id="6" name="Image 1" descr="preencoded.png"/>
          <p:cNvPicPr>
            <a:picLocks noChangeAspect="1"/>
          </p:cNvPicPr>
          <p:nvPr/>
        </p:nvPicPr>
        <p:blipFill>
          <a:blip r:embed="rId4"/>
          <a:stretch>
            <a:fillRect/>
          </a:stretch>
        </p:blipFill>
        <p:spPr>
          <a:xfrm>
            <a:off x="7536537" y="1490067"/>
            <a:ext cx="5551051" cy="4454485"/>
          </a:xfrm>
          <a:prstGeom prst="rect">
            <a:avLst/>
          </a:prstGeom>
        </p:spPr>
      </p:pic>
      <p:sp>
        <p:nvSpPr>
          <p:cNvPr id="7" name="Text 3"/>
          <p:cNvSpPr/>
          <p:nvPr/>
        </p:nvSpPr>
        <p:spPr>
          <a:xfrm>
            <a:off x="7536537" y="6141601"/>
            <a:ext cx="2190036" cy="273606"/>
          </a:xfrm>
          <a:prstGeom prst="rect">
            <a:avLst/>
          </a:prstGeom>
          <a:noFill/>
          <a:ln/>
        </p:spPr>
        <p:txBody>
          <a:bodyPr wrap="none" lIns="0" tIns="0" rIns="0" bIns="0" rtlCol="0" anchor="t"/>
          <a:lstStyle/>
          <a:p>
            <a:pPr marL="0" indent="0" algn="l">
              <a:lnSpc>
                <a:spcPts val="2150"/>
              </a:lnSpc>
              <a:buNone/>
            </a:pPr>
            <a:r>
              <a:rPr lang="en-US" sz="1700" b="1" dirty="0">
                <a:solidFill>
                  <a:srgbClr val="151617"/>
                </a:solidFill>
                <a:latin typeface="Montserrat Black" pitchFamily="34" charset="0"/>
                <a:ea typeface="Montserrat Black" pitchFamily="34" charset="-122"/>
                <a:cs typeface="Montserrat Black" pitchFamily="34" charset="-120"/>
              </a:rPr>
              <a:t>BOX PLOT</a:t>
            </a:r>
            <a:endParaRPr lang="en-US" sz="1700" dirty="0"/>
          </a:p>
        </p:txBody>
      </p:sp>
      <p:sp>
        <p:nvSpPr>
          <p:cNvPr id="8" name="Text 4"/>
          <p:cNvSpPr/>
          <p:nvPr/>
        </p:nvSpPr>
        <p:spPr>
          <a:xfrm>
            <a:off x="7536537" y="6590348"/>
            <a:ext cx="6488311" cy="280392"/>
          </a:xfrm>
          <a:prstGeom prst="rect">
            <a:avLst/>
          </a:prstGeom>
          <a:noFill/>
          <a:ln/>
        </p:spPr>
        <p:txBody>
          <a:bodyPr wrap="none" lIns="0" tIns="0" rIns="0" bIns="0" rtlCol="0" anchor="t"/>
          <a:lstStyle/>
          <a:p>
            <a:pPr marL="0" indent="0" algn="l">
              <a:lnSpc>
                <a:spcPts val="2200"/>
              </a:lnSpc>
              <a:buNone/>
            </a:pPr>
            <a:r>
              <a:rPr lang="en-US" sz="2000" dirty="0">
                <a:solidFill>
                  <a:srgbClr val="151617"/>
                </a:solidFill>
                <a:latin typeface="Inconsolata" pitchFamily="34" charset="0"/>
                <a:ea typeface="Inconsolata" pitchFamily="34" charset="-122"/>
                <a:cs typeface="Inconsolata" pitchFamily="34" charset="-120"/>
              </a:rPr>
              <a:t>BETWEEN INCOME RATE AND LOAN STATUS</a:t>
            </a:r>
            <a:endParaRPr lang="en-US" sz="2000" dirty="0"/>
          </a:p>
        </p:txBody>
      </p:sp>
      <p:sp>
        <p:nvSpPr>
          <p:cNvPr id="9" name="Text 5"/>
          <p:cNvSpPr/>
          <p:nvPr/>
        </p:nvSpPr>
        <p:spPr>
          <a:xfrm>
            <a:off x="7536537" y="7028378"/>
            <a:ext cx="6488311" cy="560784"/>
          </a:xfrm>
          <a:prstGeom prst="rect">
            <a:avLst/>
          </a:prstGeom>
          <a:noFill/>
          <a:ln/>
        </p:spPr>
        <p:txBody>
          <a:bodyPr wrap="square" lIns="0" tIns="0" rIns="0" bIns="0" rtlCol="0" anchor="t"/>
          <a:lstStyle/>
          <a:p>
            <a:pPr marL="0" indent="0" algn="l">
              <a:lnSpc>
                <a:spcPts val="2200"/>
              </a:lnSpc>
              <a:buNone/>
            </a:pPr>
            <a:r>
              <a:rPr lang="en-US" sz="2000" dirty="0">
                <a:solidFill>
                  <a:srgbClr val="151617"/>
                </a:solidFill>
                <a:latin typeface="Inconsolata" pitchFamily="34" charset="0"/>
                <a:ea typeface="Inconsolata" pitchFamily="34" charset="-122"/>
                <a:cs typeface="Inconsolata" pitchFamily="34" charset="-120"/>
              </a:rPr>
              <a:t>DISTRIBUTION BETWEEN RATIO OF LOAN AMOUNT TO INCOME AND LOAN STATUS SHOWS THAT HIGHER RANGES REPAIED SUCCESSFULLY</a:t>
            </a: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48891" y="509826"/>
            <a:ext cx="8202811" cy="579358"/>
          </a:xfrm>
          <a:prstGeom prst="rect">
            <a:avLst/>
          </a:prstGeom>
          <a:noFill/>
          <a:ln/>
        </p:spPr>
        <p:txBody>
          <a:bodyPr wrap="none" lIns="0" tIns="0" rIns="0" bIns="0" rtlCol="0" anchor="t"/>
          <a:lstStyle/>
          <a:p>
            <a:pPr marL="0" indent="0" algn="l">
              <a:lnSpc>
                <a:spcPts val="4550"/>
              </a:lnSpc>
              <a:buNone/>
            </a:pPr>
            <a:r>
              <a:rPr lang="en-US" sz="3650" b="1" dirty="0">
                <a:solidFill>
                  <a:srgbClr val="151617"/>
                </a:solidFill>
                <a:latin typeface="Montserrat Black" pitchFamily="34" charset="0"/>
                <a:ea typeface="Montserrat Black" pitchFamily="34" charset="-122"/>
                <a:cs typeface="Montserrat Black" pitchFamily="34" charset="-120"/>
              </a:rPr>
              <a:t>CREDIT HISTORY DISTRIBUTION :</a:t>
            </a:r>
            <a:endParaRPr lang="en-US" sz="3650" dirty="0"/>
          </a:p>
        </p:txBody>
      </p:sp>
      <p:pic>
        <p:nvPicPr>
          <p:cNvPr id="3" name="Image 0" descr="preencoded.png"/>
          <p:cNvPicPr>
            <a:picLocks noChangeAspect="1"/>
          </p:cNvPicPr>
          <p:nvPr/>
        </p:nvPicPr>
        <p:blipFill>
          <a:blip r:embed="rId3"/>
          <a:stretch>
            <a:fillRect/>
          </a:stretch>
        </p:blipFill>
        <p:spPr>
          <a:xfrm>
            <a:off x="648891" y="1575911"/>
            <a:ext cx="4142184" cy="4060508"/>
          </a:xfrm>
          <a:prstGeom prst="rect">
            <a:avLst/>
          </a:prstGeom>
        </p:spPr>
      </p:pic>
      <p:sp>
        <p:nvSpPr>
          <p:cNvPr id="4" name="Text 1"/>
          <p:cNvSpPr/>
          <p:nvPr/>
        </p:nvSpPr>
        <p:spPr>
          <a:xfrm>
            <a:off x="648891" y="5845016"/>
            <a:ext cx="2317671" cy="289679"/>
          </a:xfrm>
          <a:prstGeom prst="rect">
            <a:avLst/>
          </a:prstGeom>
          <a:noFill/>
          <a:ln/>
        </p:spPr>
        <p:txBody>
          <a:bodyPr wrap="none" lIns="0" tIns="0" rIns="0" bIns="0" rtlCol="0" anchor="t"/>
          <a:lstStyle/>
          <a:p>
            <a:pPr marL="0" indent="0" algn="l">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HISTOGRAM</a:t>
            </a:r>
            <a:endParaRPr lang="en-US" sz="1800" dirty="0"/>
          </a:p>
        </p:txBody>
      </p:sp>
      <p:sp>
        <p:nvSpPr>
          <p:cNvPr id="5" name="Text 2"/>
          <p:cNvSpPr/>
          <p:nvPr/>
        </p:nvSpPr>
        <p:spPr>
          <a:xfrm>
            <a:off x="648891" y="6320076"/>
            <a:ext cx="4142184" cy="1186339"/>
          </a:xfrm>
          <a:prstGeom prst="rect">
            <a:avLst/>
          </a:prstGeom>
          <a:noFill/>
          <a:ln/>
        </p:spPr>
        <p:txBody>
          <a:bodyPr wrap="square" lIns="0" tIns="0" rIns="0" bIns="0" rtlCol="0" anchor="t"/>
          <a:lstStyle/>
          <a:p>
            <a:pPr marL="0" indent="0" algn="l">
              <a:lnSpc>
                <a:spcPts val="2300"/>
              </a:lnSpc>
              <a:buNone/>
            </a:pPr>
            <a:r>
              <a:rPr lang="en-US" sz="2000" dirty="0">
                <a:solidFill>
                  <a:srgbClr val="151617"/>
                </a:solidFill>
                <a:latin typeface="Inconsolata" pitchFamily="34" charset="0"/>
                <a:ea typeface="Inconsolata" pitchFamily="34" charset="-122"/>
                <a:cs typeface="Inconsolata" pitchFamily="34" charset="-120"/>
              </a:rPr>
              <a:t>DISTRIBUTION OF LENGTH OF THE APPLICANT'S CREDIT HISTORY (in years) SHOWS THAT MOST COMMON CREDIT HISTORY OF APPLICANTS IS FROM 2~6 YEARS</a:t>
            </a:r>
            <a:endParaRPr lang="en-US" sz="2000" dirty="0"/>
          </a:p>
        </p:txBody>
      </p:sp>
      <p:pic>
        <p:nvPicPr>
          <p:cNvPr id="6" name="Image 1" descr="preencoded.png"/>
          <p:cNvPicPr>
            <a:picLocks noChangeAspect="1"/>
          </p:cNvPicPr>
          <p:nvPr/>
        </p:nvPicPr>
        <p:blipFill>
          <a:blip r:embed="rId4"/>
          <a:stretch>
            <a:fillRect/>
          </a:stretch>
        </p:blipFill>
        <p:spPr>
          <a:xfrm>
            <a:off x="5250894" y="1575911"/>
            <a:ext cx="4142184" cy="3227189"/>
          </a:xfrm>
          <a:prstGeom prst="rect">
            <a:avLst/>
          </a:prstGeom>
        </p:spPr>
      </p:pic>
      <p:sp>
        <p:nvSpPr>
          <p:cNvPr id="7" name="Text 3"/>
          <p:cNvSpPr/>
          <p:nvPr/>
        </p:nvSpPr>
        <p:spPr>
          <a:xfrm>
            <a:off x="5250894" y="5011698"/>
            <a:ext cx="2317671" cy="289679"/>
          </a:xfrm>
          <a:prstGeom prst="rect">
            <a:avLst/>
          </a:prstGeom>
          <a:noFill/>
          <a:ln/>
        </p:spPr>
        <p:txBody>
          <a:bodyPr wrap="none" lIns="0" tIns="0" rIns="0" bIns="0" rtlCol="0" anchor="t"/>
          <a:lstStyle/>
          <a:p>
            <a:pPr marL="0" indent="0" algn="l">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KDE</a:t>
            </a:r>
            <a:endParaRPr lang="en-US" sz="1800" dirty="0"/>
          </a:p>
        </p:txBody>
      </p:sp>
      <p:sp>
        <p:nvSpPr>
          <p:cNvPr id="8" name="Text 4"/>
          <p:cNvSpPr/>
          <p:nvPr/>
        </p:nvSpPr>
        <p:spPr>
          <a:xfrm>
            <a:off x="5250894" y="5486757"/>
            <a:ext cx="4142184" cy="296585"/>
          </a:xfrm>
          <a:prstGeom prst="rect">
            <a:avLst/>
          </a:prstGeom>
          <a:noFill/>
          <a:ln/>
        </p:spPr>
        <p:txBody>
          <a:bodyPr wrap="none" lIns="0" tIns="0" rIns="0" bIns="0" rtlCol="0" anchor="t"/>
          <a:lstStyle/>
          <a:p>
            <a:pPr marL="0" indent="0" algn="l">
              <a:lnSpc>
                <a:spcPts val="2300"/>
              </a:lnSpc>
              <a:buNone/>
            </a:pPr>
            <a:endParaRPr lang="en-US" sz="1450" dirty="0"/>
          </a:p>
        </p:txBody>
      </p:sp>
      <p:pic>
        <p:nvPicPr>
          <p:cNvPr id="9" name="Image 2" descr="preencoded.png"/>
          <p:cNvPicPr>
            <a:picLocks noChangeAspect="1"/>
          </p:cNvPicPr>
          <p:nvPr/>
        </p:nvPicPr>
        <p:blipFill>
          <a:blip r:embed="rId5"/>
          <a:stretch>
            <a:fillRect/>
          </a:stretch>
        </p:blipFill>
        <p:spPr>
          <a:xfrm>
            <a:off x="9852898" y="1575911"/>
            <a:ext cx="4142184" cy="3353514"/>
          </a:xfrm>
          <a:prstGeom prst="rect">
            <a:avLst/>
          </a:prstGeom>
        </p:spPr>
      </p:pic>
      <p:sp>
        <p:nvSpPr>
          <p:cNvPr id="10" name="Text 5"/>
          <p:cNvSpPr/>
          <p:nvPr/>
        </p:nvSpPr>
        <p:spPr>
          <a:xfrm>
            <a:off x="9852898" y="5138023"/>
            <a:ext cx="2317671" cy="289679"/>
          </a:xfrm>
          <a:prstGeom prst="rect">
            <a:avLst/>
          </a:prstGeom>
          <a:noFill/>
          <a:ln/>
        </p:spPr>
        <p:txBody>
          <a:bodyPr wrap="none" lIns="0" tIns="0" rIns="0" bIns="0" rtlCol="0" anchor="t"/>
          <a:lstStyle/>
          <a:p>
            <a:pPr marL="0" indent="0" algn="l">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BOX PLOT</a:t>
            </a:r>
            <a:endParaRPr lang="en-US" sz="1800" dirty="0"/>
          </a:p>
        </p:txBody>
      </p:sp>
      <p:sp>
        <p:nvSpPr>
          <p:cNvPr id="11" name="Text 6"/>
          <p:cNvSpPr/>
          <p:nvPr/>
        </p:nvSpPr>
        <p:spPr>
          <a:xfrm>
            <a:off x="9771961" y="5613083"/>
            <a:ext cx="4223121" cy="289679"/>
          </a:xfrm>
          <a:prstGeom prst="rect">
            <a:avLst/>
          </a:prstGeom>
          <a:noFill/>
          <a:ln/>
        </p:spPr>
        <p:txBody>
          <a:bodyPr wrap="none" lIns="0" tIns="0" rIns="0" bIns="0" rtlCol="0" anchor="t"/>
          <a:lstStyle/>
          <a:p>
            <a:pPr marL="0" indent="0" algn="l">
              <a:lnSpc>
                <a:spcPts val="2300"/>
              </a:lnSpc>
              <a:buNone/>
            </a:pPr>
            <a:r>
              <a:rPr lang="en-US" sz="2000" dirty="0">
                <a:solidFill>
                  <a:srgbClr val="151617"/>
                </a:solidFill>
                <a:latin typeface="Inconsolata" pitchFamily="34" charset="0"/>
                <a:ea typeface="Inconsolata" pitchFamily="34" charset="-122"/>
                <a:cs typeface="Inconsolata" pitchFamily="34" charset="-120"/>
              </a:rPr>
              <a:t>BETWEEN CREDIT HISTORY AND LOAN STATUS</a:t>
            </a:r>
            <a:endParaRPr lang="en-US" sz="2000" dirty="0"/>
          </a:p>
        </p:txBody>
      </p:sp>
      <p:sp>
        <p:nvSpPr>
          <p:cNvPr id="12" name="Text 7"/>
          <p:cNvSpPr/>
          <p:nvPr/>
        </p:nvSpPr>
        <p:spPr>
          <a:xfrm>
            <a:off x="9771961" y="5902762"/>
            <a:ext cx="4142184" cy="1779508"/>
          </a:xfrm>
          <a:prstGeom prst="rect">
            <a:avLst/>
          </a:prstGeom>
          <a:noFill/>
          <a:ln/>
        </p:spPr>
        <p:txBody>
          <a:bodyPr wrap="square" lIns="0" tIns="0" rIns="0" bIns="0" rtlCol="0" anchor="t"/>
          <a:lstStyle/>
          <a:p>
            <a:pPr marL="0" indent="0" algn="l">
              <a:lnSpc>
                <a:spcPts val="2300"/>
              </a:lnSpc>
              <a:buNone/>
            </a:pPr>
            <a:r>
              <a:rPr lang="en-US" sz="2000" dirty="0">
                <a:solidFill>
                  <a:srgbClr val="151617"/>
                </a:solidFill>
                <a:latin typeface="Inconsolata" pitchFamily="34" charset="0"/>
                <a:ea typeface="Inconsolata" pitchFamily="34" charset="-122"/>
                <a:cs typeface="Inconsolata" pitchFamily="34" charset="-120"/>
              </a:rPr>
              <a:t>DISTRIBUTION BETWEEN LENGTH OF THE APPLICANT'S CREDIT HISTORY AND LOAN STATUS SHOWS THAT CREDIT HISTORY HAVE A CLEAR EFFECT ON LOAN STATUS THAT APPLICANTS WITH SHORTER CREDIT HISTORY ARE MORE LIKELY TO DEFAULT</a:t>
            </a: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433149" y="340281"/>
            <a:ext cx="5134928" cy="386715"/>
          </a:xfrm>
          <a:prstGeom prst="rect">
            <a:avLst/>
          </a:prstGeom>
          <a:noFill/>
          <a:ln/>
        </p:spPr>
        <p:txBody>
          <a:bodyPr wrap="none" lIns="0" tIns="0" rIns="0" bIns="0" rtlCol="0" anchor="t"/>
          <a:lstStyle/>
          <a:p>
            <a:pPr marL="0" indent="0" algn="l">
              <a:lnSpc>
                <a:spcPts val="3000"/>
              </a:lnSpc>
              <a:buNone/>
            </a:pPr>
            <a:r>
              <a:rPr lang="en-US" sz="2400" b="1" dirty="0">
                <a:solidFill>
                  <a:srgbClr val="151617"/>
                </a:solidFill>
                <a:latin typeface="Montserrat Black" pitchFamily="34" charset="0"/>
                <a:ea typeface="Montserrat Black" pitchFamily="34" charset="-122"/>
                <a:cs typeface="Montserrat Black" pitchFamily="34" charset="-120"/>
              </a:rPr>
              <a:t>CREDIT SCORE DISTRIBUTION :</a:t>
            </a:r>
            <a:endParaRPr lang="en-US" sz="2400" dirty="0"/>
          </a:p>
        </p:txBody>
      </p:sp>
      <p:pic>
        <p:nvPicPr>
          <p:cNvPr id="3" name="Image 0" descr="preencoded.png"/>
          <p:cNvPicPr>
            <a:picLocks noChangeAspect="1"/>
          </p:cNvPicPr>
          <p:nvPr/>
        </p:nvPicPr>
        <p:blipFill>
          <a:blip r:embed="rId3"/>
          <a:stretch>
            <a:fillRect/>
          </a:stretch>
        </p:blipFill>
        <p:spPr>
          <a:xfrm>
            <a:off x="433149" y="1051798"/>
            <a:ext cx="3210401" cy="3147060"/>
          </a:xfrm>
          <a:prstGeom prst="rect">
            <a:avLst/>
          </a:prstGeom>
        </p:spPr>
      </p:pic>
      <p:sp>
        <p:nvSpPr>
          <p:cNvPr id="4" name="Text 1"/>
          <p:cNvSpPr/>
          <p:nvPr/>
        </p:nvSpPr>
        <p:spPr>
          <a:xfrm>
            <a:off x="433149" y="4327207"/>
            <a:ext cx="1547217" cy="193477"/>
          </a:xfrm>
          <a:prstGeom prst="rect">
            <a:avLst/>
          </a:prstGeom>
          <a:noFill/>
          <a:ln/>
        </p:spPr>
        <p:txBody>
          <a:bodyPr wrap="none" lIns="0" tIns="0" rIns="0" bIns="0" rtlCol="0" anchor="t"/>
          <a:lstStyle/>
          <a:p>
            <a:pPr marL="0" indent="0" algn="l">
              <a:lnSpc>
                <a:spcPts val="1500"/>
              </a:lnSpc>
              <a:buNone/>
            </a:pPr>
            <a:r>
              <a:rPr lang="en-US" sz="1400" b="1" dirty="0">
                <a:solidFill>
                  <a:srgbClr val="151617"/>
                </a:solidFill>
                <a:latin typeface="Montserrat Black" pitchFamily="34" charset="0"/>
                <a:ea typeface="Montserrat Black" pitchFamily="34" charset="-122"/>
                <a:cs typeface="Montserrat Black" pitchFamily="34" charset="-120"/>
              </a:rPr>
              <a:t>HISTOGRAM</a:t>
            </a:r>
            <a:endParaRPr lang="en-US" sz="1400" dirty="0"/>
          </a:p>
        </p:txBody>
      </p:sp>
      <p:sp>
        <p:nvSpPr>
          <p:cNvPr id="5" name="Text 2"/>
          <p:cNvSpPr/>
          <p:nvPr/>
        </p:nvSpPr>
        <p:spPr>
          <a:xfrm>
            <a:off x="433149" y="4655225"/>
            <a:ext cx="4386263" cy="198120"/>
          </a:xfrm>
          <a:prstGeom prst="rect">
            <a:avLst/>
          </a:prstGeom>
          <a:noFill/>
          <a:ln/>
        </p:spPr>
        <p:txBody>
          <a:bodyPr wrap="none" lIns="0" tIns="0" rIns="0" bIns="0" rtlCol="0" anchor="t"/>
          <a:lstStyle/>
          <a:p>
            <a:pPr marL="0" indent="0" algn="l">
              <a:lnSpc>
                <a:spcPts val="1550"/>
              </a:lnSpc>
              <a:buNone/>
            </a:pPr>
            <a:r>
              <a:rPr lang="en-US" sz="1400" dirty="0">
                <a:solidFill>
                  <a:srgbClr val="151617"/>
                </a:solidFill>
                <a:latin typeface="Inconsolata" pitchFamily="34" charset="0"/>
                <a:ea typeface="Inconsolata" pitchFamily="34" charset="-122"/>
                <a:cs typeface="Inconsolata" pitchFamily="34" charset="-120"/>
              </a:rPr>
              <a:t>DISTRIBUTION OF CREDIT SCORE OF THE APPLICANTS SHOWS THAT FROM 600~700</a:t>
            </a:r>
            <a:endParaRPr lang="en-US" sz="1400" dirty="0"/>
          </a:p>
        </p:txBody>
      </p:sp>
      <p:pic>
        <p:nvPicPr>
          <p:cNvPr id="6" name="Image 1" descr="preencoded.png"/>
          <p:cNvPicPr>
            <a:picLocks noChangeAspect="1"/>
          </p:cNvPicPr>
          <p:nvPr/>
        </p:nvPicPr>
        <p:blipFill>
          <a:blip r:embed="rId4"/>
          <a:stretch>
            <a:fillRect/>
          </a:stretch>
        </p:blipFill>
        <p:spPr>
          <a:xfrm>
            <a:off x="303586" y="4987886"/>
            <a:ext cx="4039314" cy="3147060"/>
          </a:xfrm>
          <a:prstGeom prst="rect">
            <a:avLst/>
          </a:prstGeom>
        </p:spPr>
      </p:pic>
      <p:sp>
        <p:nvSpPr>
          <p:cNvPr id="8" name="Text 4"/>
          <p:cNvSpPr/>
          <p:nvPr/>
        </p:nvSpPr>
        <p:spPr>
          <a:xfrm>
            <a:off x="5128974" y="4655225"/>
            <a:ext cx="4386263" cy="198120"/>
          </a:xfrm>
          <a:prstGeom prst="rect">
            <a:avLst/>
          </a:prstGeom>
          <a:noFill/>
          <a:ln/>
        </p:spPr>
        <p:txBody>
          <a:bodyPr wrap="none" lIns="0" tIns="0" rIns="0" bIns="0" rtlCol="0" anchor="t"/>
          <a:lstStyle/>
          <a:p>
            <a:pPr marL="0" indent="0" algn="l">
              <a:lnSpc>
                <a:spcPts val="1550"/>
              </a:lnSpc>
              <a:buNone/>
            </a:pPr>
            <a:endParaRPr lang="en-US" sz="950" dirty="0"/>
          </a:p>
        </p:txBody>
      </p:sp>
      <p:pic>
        <p:nvPicPr>
          <p:cNvPr id="9" name="Image 2" descr="preencoded.png"/>
          <p:cNvPicPr>
            <a:picLocks noChangeAspect="1"/>
          </p:cNvPicPr>
          <p:nvPr/>
        </p:nvPicPr>
        <p:blipFill>
          <a:blip r:embed="rId5"/>
          <a:stretch>
            <a:fillRect/>
          </a:stretch>
        </p:blipFill>
        <p:spPr>
          <a:xfrm>
            <a:off x="4922293" y="967740"/>
            <a:ext cx="3949422" cy="3147060"/>
          </a:xfrm>
          <a:prstGeom prst="rect">
            <a:avLst/>
          </a:prstGeom>
        </p:spPr>
      </p:pic>
      <p:pic>
        <p:nvPicPr>
          <p:cNvPr id="10" name="Image 3" descr="preencoded.png"/>
          <p:cNvPicPr>
            <a:picLocks noChangeAspect="1"/>
          </p:cNvPicPr>
          <p:nvPr/>
        </p:nvPicPr>
        <p:blipFill>
          <a:blip r:embed="rId6"/>
          <a:stretch>
            <a:fillRect/>
          </a:stretch>
        </p:blipFill>
        <p:spPr>
          <a:xfrm>
            <a:off x="9648529" y="1051798"/>
            <a:ext cx="4086939" cy="3184088"/>
          </a:xfrm>
          <a:prstGeom prst="rect">
            <a:avLst/>
          </a:prstGeom>
        </p:spPr>
      </p:pic>
      <p:sp>
        <p:nvSpPr>
          <p:cNvPr id="11" name="Text 5"/>
          <p:cNvSpPr/>
          <p:nvPr/>
        </p:nvSpPr>
        <p:spPr>
          <a:xfrm>
            <a:off x="9824799" y="4338043"/>
            <a:ext cx="2076523" cy="386954"/>
          </a:xfrm>
          <a:prstGeom prst="rect">
            <a:avLst/>
          </a:prstGeom>
          <a:noFill/>
          <a:ln/>
        </p:spPr>
        <p:txBody>
          <a:bodyPr wrap="none" lIns="0" tIns="0" rIns="0" bIns="0" rtlCol="0" anchor="t"/>
          <a:lstStyle/>
          <a:p>
            <a:pPr marL="0" indent="0" algn="l">
              <a:lnSpc>
                <a:spcPts val="1500"/>
              </a:lnSpc>
              <a:buNone/>
            </a:pPr>
            <a:r>
              <a:rPr lang="en-US" sz="1400" b="1" dirty="0">
                <a:solidFill>
                  <a:srgbClr val="151617"/>
                </a:solidFill>
                <a:latin typeface="Montserrat Black" pitchFamily="34" charset="0"/>
                <a:ea typeface="Montserrat Black" pitchFamily="34" charset="-122"/>
                <a:cs typeface="Montserrat Black" pitchFamily="34" charset="-120"/>
              </a:rPr>
              <a:t>BOX PLOT AND KDE</a:t>
            </a:r>
            <a:endParaRPr lang="en-US" sz="1400" dirty="0"/>
          </a:p>
        </p:txBody>
      </p:sp>
      <p:sp>
        <p:nvSpPr>
          <p:cNvPr id="12" name="Text 6"/>
          <p:cNvSpPr/>
          <p:nvPr/>
        </p:nvSpPr>
        <p:spPr>
          <a:xfrm>
            <a:off x="9708190" y="4758047"/>
            <a:ext cx="4386263" cy="198120"/>
          </a:xfrm>
          <a:prstGeom prst="rect">
            <a:avLst/>
          </a:prstGeom>
          <a:noFill/>
          <a:ln/>
        </p:spPr>
        <p:txBody>
          <a:bodyPr wrap="none" lIns="0" tIns="0" rIns="0" bIns="0" rtlCol="0" anchor="t"/>
          <a:lstStyle/>
          <a:p>
            <a:pPr marL="0" indent="0" algn="l">
              <a:lnSpc>
                <a:spcPts val="1550"/>
              </a:lnSpc>
              <a:buNone/>
            </a:pPr>
            <a:r>
              <a:rPr lang="en-US" dirty="0">
                <a:solidFill>
                  <a:srgbClr val="151617"/>
                </a:solidFill>
                <a:latin typeface="Inconsolata" pitchFamily="34" charset="0"/>
                <a:ea typeface="Inconsolata" pitchFamily="34" charset="-122"/>
                <a:cs typeface="Inconsolata" pitchFamily="34" charset="-120"/>
              </a:rPr>
              <a:t>BETWEEM CREDIT SCORE AND LOAN STATUS</a:t>
            </a:r>
            <a:endParaRPr lang="en-US" dirty="0"/>
          </a:p>
        </p:txBody>
      </p:sp>
      <p:sp>
        <p:nvSpPr>
          <p:cNvPr id="13" name="Text 7"/>
          <p:cNvSpPr/>
          <p:nvPr/>
        </p:nvSpPr>
        <p:spPr>
          <a:xfrm>
            <a:off x="9648529" y="5390505"/>
            <a:ext cx="4386263" cy="594360"/>
          </a:xfrm>
          <a:prstGeom prst="rect">
            <a:avLst/>
          </a:prstGeom>
          <a:noFill/>
          <a:ln/>
        </p:spPr>
        <p:txBody>
          <a:bodyPr wrap="square" lIns="0" tIns="0" rIns="0" bIns="0" rtlCol="0" anchor="t"/>
          <a:lstStyle/>
          <a:p>
            <a:pPr marL="0" indent="0" algn="l">
              <a:lnSpc>
                <a:spcPts val="1550"/>
              </a:lnSpc>
              <a:buNone/>
            </a:pPr>
            <a:r>
              <a:rPr lang="en-US" dirty="0">
                <a:solidFill>
                  <a:srgbClr val="151617"/>
                </a:solidFill>
                <a:latin typeface="Inconsolata" pitchFamily="34" charset="0"/>
                <a:ea typeface="Inconsolata" pitchFamily="34" charset="-122"/>
                <a:cs typeface="Inconsolata" pitchFamily="34" charset="-120"/>
              </a:rPr>
              <a:t>DISTRIBUTION BETWEEN CREDIT SCORE AND LOAN STATUS SHOWS THAT THERE IS A CLEAR RELATIONSHIP BETWEEN CREDIT SCORE AND LOAN DEFAULT RISK THAT APPLICANTS WITH HIGHER CREDIT SCORE HAVE A LOWER DEFAULT RISK</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574119" y="582811"/>
            <a:ext cx="7208758" cy="512683"/>
          </a:xfrm>
          <a:prstGeom prst="rect">
            <a:avLst/>
          </a:prstGeom>
          <a:noFill/>
          <a:ln/>
        </p:spPr>
        <p:txBody>
          <a:bodyPr wrap="none" lIns="0" tIns="0" rIns="0" bIns="0" rtlCol="0" anchor="t"/>
          <a:lstStyle/>
          <a:p>
            <a:pPr marL="0" indent="0" algn="l">
              <a:lnSpc>
                <a:spcPts val="4000"/>
              </a:lnSpc>
              <a:buNone/>
            </a:pPr>
            <a:r>
              <a:rPr lang="en-US" sz="3200" b="1" dirty="0">
                <a:solidFill>
                  <a:srgbClr val="151617"/>
                </a:solidFill>
                <a:latin typeface="Montserrat Black" pitchFamily="34" charset="0"/>
                <a:ea typeface="Montserrat Black" pitchFamily="34" charset="-122"/>
                <a:cs typeface="Montserrat Black" pitchFamily="34" charset="-120"/>
              </a:rPr>
              <a:t>PREVIOUS LOAN DISTRIBUTION :</a:t>
            </a:r>
            <a:endParaRPr lang="en-US" sz="3200" dirty="0"/>
          </a:p>
        </p:txBody>
      </p:sp>
      <p:pic>
        <p:nvPicPr>
          <p:cNvPr id="3" name="Image 0" descr="preencoded.png"/>
          <p:cNvPicPr>
            <a:picLocks noChangeAspect="1"/>
          </p:cNvPicPr>
          <p:nvPr/>
        </p:nvPicPr>
        <p:blipFill>
          <a:blip r:embed="rId3"/>
          <a:stretch>
            <a:fillRect/>
          </a:stretch>
        </p:blipFill>
        <p:spPr>
          <a:xfrm>
            <a:off x="574119" y="1526024"/>
            <a:ext cx="3980736" cy="4170998"/>
          </a:xfrm>
          <a:prstGeom prst="rect">
            <a:avLst/>
          </a:prstGeom>
        </p:spPr>
      </p:pic>
      <p:sp>
        <p:nvSpPr>
          <p:cNvPr id="4" name="Text 1"/>
          <p:cNvSpPr/>
          <p:nvPr/>
        </p:nvSpPr>
        <p:spPr>
          <a:xfrm>
            <a:off x="574119" y="5881568"/>
            <a:ext cx="2050613" cy="256223"/>
          </a:xfrm>
          <a:prstGeom prst="rect">
            <a:avLst/>
          </a:prstGeom>
          <a:noFill/>
          <a:ln/>
        </p:spPr>
        <p:txBody>
          <a:bodyPr wrap="none" lIns="0" tIns="0" rIns="0" bIns="0" rtlCol="0" anchor="t"/>
          <a:lstStyle/>
          <a:p>
            <a:pPr marL="0" indent="0" algn="l">
              <a:lnSpc>
                <a:spcPts val="2000"/>
              </a:lnSpc>
              <a:buNone/>
            </a:pPr>
            <a:r>
              <a:rPr lang="en-US" sz="1600" b="1" dirty="0">
                <a:solidFill>
                  <a:srgbClr val="151617"/>
                </a:solidFill>
                <a:latin typeface="Montserrat Black" pitchFamily="34" charset="0"/>
                <a:ea typeface="Montserrat Black" pitchFamily="34" charset="-122"/>
                <a:cs typeface="Montserrat Black" pitchFamily="34" charset="-120"/>
              </a:rPr>
              <a:t>PIE CHART</a:t>
            </a:r>
            <a:endParaRPr lang="en-US" sz="1600" dirty="0"/>
          </a:p>
        </p:txBody>
      </p:sp>
      <p:sp>
        <p:nvSpPr>
          <p:cNvPr id="5" name="Text 2"/>
          <p:cNvSpPr/>
          <p:nvPr/>
        </p:nvSpPr>
        <p:spPr>
          <a:xfrm>
            <a:off x="574119" y="6301740"/>
            <a:ext cx="6540937" cy="787241"/>
          </a:xfrm>
          <a:prstGeom prst="rect">
            <a:avLst/>
          </a:prstGeom>
          <a:noFill/>
          <a:ln/>
        </p:spPr>
        <p:txBody>
          <a:bodyPr wrap="square" lIns="0" tIns="0" rIns="0" bIns="0" rtlCol="0" anchor="t"/>
          <a:lstStyle/>
          <a:p>
            <a:pPr marL="0" indent="0" algn="l">
              <a:lnSpc>
                <a:spcPts val="2050"/>
              </a:lnSpc>
              <a:buNone/>
            </a:pPr>
            <a:r>
              <a:rPr lang="en-US" sz="2000" dirty="0">
                <a:solidFill>
                  <a:srgbClr val="151617"/>
                </a:solidFill>
                <a:latin typeface="Inconsolata" pitchFamily="34" charset="0"/>
                <a:ea typeface="Inconsolata" pitchFamily="34" charset="-122"/>
                <a:cs typeface="Inconsolata" pitchFamily="34" charset="-120"/>
              </a:rPr>
              <a:t>DISTRIBUTION OF WHETHER THE APPLICANTS HAVE PREVIOUS LOAN DEFAULTS SHOWS THAT THE PERCENTAGE IS EVENLT SPLIT THAT NEARLY HALF OF THEM HAD PREVIOUS LOANS DEFAULTS</a:t>
            </a:r>
            <a:endParaRPr lang="en-US" sz="2000" dirty="0"/>
          </a:p>
        </p:txBody>
      </p:sp>
      <p:pic>
        <p:nvPicPr>
          <p:cNvPr id="6" name="Image 1" descr="preencoded.png"/>
          <p:cNvPicPr>
            <a:picLocks noChangeAspect="1"/>
          </p:cNvPicPr>
          <p:nvPr/>
        </p:nvPicPr>
        <p:blipFill>
          <a:blip r:embed="rId4"/>
          <a:stretch>
            <a:fillRect/>
          </a:stretch>
        </p:blipFill>
        <p:spPr>
          <a:xfrm>
            <a:off x="7522964" y="1526024"/>
            <a:ext cx="5272088" cy="4171117"/>
          </a:xfrm>
          <a:prstGeom prst="rect">
            <a:avLst/>
          </a:prstGeom>
        </p:spPr>
      </p:pic>
      <p:sp>
        <p:nvSpPr>
          <p:cNvPr id="7" name="Text 3"/>
          <p:cNvSpPr/>
          <p:nvPr/>
        </p:nvSpPr>
        <p:spPr>
          <a:xfrm>
            <a:off x="7522964" y="5881688"/>
            <a:ext cx="2050613" cy="256223"/>
          </a:xfrm>
          <a:prstGeom prst="rect">
            <a:avLst/>
          </a:prstGeom>
          <a:noFill/>
          <a:ln/>
        </p:spPr>
        <p:txBody>
          <a:bodyPr wrap="none" lIns="0" tIns="0" rIns="0" bIns="0" rtlCol="0" anchor="t"/>
          <a:lstStyle/>
          <a:p>
            <a:pPr marL="0" indent="0" algn="l">
              <a:lnSpc>
                <a:spcPts val="2000"/>
              </a:lnSpc>
              <a:buNone/>
            </a:pPr>
            <a:r>
              <a:rPr lang="en-US" sz="1600" b="1" dirty="0">
                <a:solidFill>
                  <a:srgbClr val="151617"/>
                </a:solidFill>
                <a:latin typeface="Montserrat Black" pitchFamily="34" charset="0"/>
                <a:ea typeface="Montserrat Black" pitchFamily="34" charset="-122"/>
                <a:cs typeface="Montserrat Black" pitchFamily="34" charset="-120"/>
              </a:rPr>
              <a:t>BAR CHART</a:t>
            </a:r>
            <a:endParaRPr lang="en-US" sz="1600" dirty="0"/>
          </a:p>
        </p:txBody>
      </p:sp>
      <p:sp>
        <p:nvSpPr>
          <p:cNvPr id="8" name="Text 4"/>
          <p:cNvSpPr/>
          <p:nvPr/>
        </p:nvSpPr>
        <p:spPr>
          <a:xfrm>
            <a:off x="7522964" y="6301859"/>
            <a:ext cx="6540937" cy="262414"/>
          </a:xfrm>
          <a:prstGeom prst="rect">
            <a:avLst/>
          </a:prstGeom>
          <a:noFill/>
          <a:ln/>
        </p:spPr>
        <p:txBody>
          <a:bodyPr wrap="none" lIns="0" tIns="0" rIns="0" bIns="0" rtlCol="0" anchor="t"/>
          <a:lstStyle/>
          <a:p>
            <a:pPr marL="0" indent="0" algn="l">
              <a:lnSpc>
                <a:spcPts val="2050"/>
              </a:lnSpc>
              <a:buNone/>
            </a:pPr>
            <a:r>
              <a:rPr lang="en-US" sz="2000" dirty="0">
                <a:solidFill>
                  <a:srgbClr val="151617"/>
                </a:solidFill>
                <a:latin typeface="Inconsolata" pitchFamily="34" charset="0"/>
                <a:ea typeface="Inconsolata" pitchFamily="34" charset="-122"/>
                <a:cs typeface="Inconsolata" pitchFamily="34" charset="-120"/>
              </a:rPr>
              <a:t>BETWEEN PREVIOUS LOAN AND LOAN STATUS</a:t>
            </a:r>
            <a:endParaRPr lang="en-US" sz="2000" dirty="0"/>
          </a:p>
        </p:txBody>
      </p:sp>
      <p:sp>
        <p:nvSpPr>
          <p:cNvPr id="9" name="Text 5"/>
          <p:cNvSpPr/>
          <p:nvPr/>
        </p:nvSpPr>
        <p:spPr>
          <a:xfrm>
            <a:off x="7522964" y="6711910"/>
            <a:ext cx="6540937" cy="787241"/>
          </a:xfrm>
          <a:prstGeom prst="rect">
            <a:avLst/>
          </a:prstGeom>
          <a:noFill/>
          <a:ln/>
        </p:spPr>
        <p:txBody>
          <a:bodyPr wrap="square" lIns="0" tIns="0" rIns="0" bIns="0" rtlCol="0" anchor="t"/>
          <a:lstStyle/>
          <a:p>
            <a:pPr marL="0" indent="0" algn="l">
              <a:lnSpc>
                <a:spcPts val="2050"/>
              </a:lnSpc>
              <a:buNone/>
            </a:pPr>
            <a:r>
              <a:rPr lang="en-US" sz="2000" dirty="0">
                <a:solidFill>
                  <a:srgbClr val="151617"/>
                </a:solidFill>
                <a:latin typeface="Inconsolata" pitchFamily="34" charset="0"/>
                <a:ea typeface="Inconsolata" pitchFamily="34" charset="-122"/>
                <a:cs typeface="Inconsolata" pitchFamily="34" charset="-120"/>
              </a:rPr>
              <a:t>DISTRIBUTION BETWEEN PREVIOUS LOAN DEFAULTS AND LOAN STATUS SHOWS THAT APPLICANTS WITH PREVIOUS LOAN DEFAULT NEARLY DO NOT HAVE ANY CHANCE TO REPAY THE LOAN AND THAT MEANS THESE APPLICANTS ARE A HIGH RISK</a:t>
            </a:r>
            <a:endParaRPr lang="en-US"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626745" y="492919"/>
            <a:ext cx="7228165" cy="559594"/>
          </a:xfrm>
          <a:prstGeom prst="rect">
            <a:avLst/>
          </a:prstGeom>
          <a:noFill/>
          <a:ln/>
        </p:spPr>
        <p:txBody>
          <a:bodyPr wrap="none" lIns="0" tIns="0" rIns="0" bIns="0" rtlCol="0" anchor="t"/>
          <a:lstStyle/>
          <a:p>
            <a:pPr marL="0" indent="0" algn="l">
              <a:lnSpc>
                <a:spcPts val="4400"/>
              </a:lnSpc>
              <a:buNone/>
            </a:pPr>
            <a:r>
              <a:rPr lang="en-US" sz="3500" b="1" dirty="0">
                <a:solidFill>
                  <a:srgbClr val="151617"/>
                </a:solidFill>
                <a:latin typeface="Montserrat Black" pitchFamily="34" charset="0"/>
                <a:ea typeface="Montserrat Black" pitchFamily="34" charset="-122"/>
                <a:cs typeface="Montserrat Black" pitchFamily="34" charset="-120"/>
              </a:rPr>
              <a:t>LOAN STATUS DISTRIBUTION :</a:t>
            </a:r>
            <a:endParaRPr lang="en-US" sz="3500" dirty="0"/>
          </a:p>
        </p:txBody>
      </p:sp>
      <p:pic>
        <p:nvPicPr>
          <p:cNvPr id="3" name="Image 0" descr="preencoded.png"/>
          <p:cNvPicPr>
            <a:picLocks noChangeAspect="1"/>
          </p:cNvPicPr>
          <p:nvPr/>
        </p:nvPicPr>
        <p:blipFill>
          <a:blip r:embed="rId3"/>
          <a:stretch>
            <a:fillRect/>
          </a:stretch>
        </p:blipFill>
        <p:spPr>
          <a:xfrm>
            <a:off x="626745" y="1410653"/>
            <a:ext cx="4984194" cy="5222438"/>
          </a:xfrm>
          <a:prstGeom prst="rect">
            <a:avLst/>
          </a:prstGeom>
        </p:spPr>
      </p:pic>
      <p:sp>
        <p:nvSpPr>
          <p:cNvPr id="4" name="Text 1"/>
          <p:cNvSpPr/>
          <p:nvPr/>
        </p:nvSpPr>
        <p:spPr>
          <a:xfrm>
            <a:off x="626745" y="6901696"/>
            <a:ext cx="2238375" cy="279797"/>
          </a:xfrm>
          <a:prstGeom prst="rect">
            <a:avLst/>
          </a:prstGeom>
          <a:noFill/>
          <a:ln/>
        </p:spPr>
        <p:txBody>
          <a:bodyPr wrap="none" lIns="0" tIns="0" rIns="0" bIns="0" rtlCol="0" anchor="t"/>
          <a:lstStyle/>
          <a:p>
            <a:pPr marL="0" indent="0" algn="l">
              <a:lnSpc>
                <a:spcPts val="2200"/>
              </a:lnSpc>
              <a:buNone/>
            </a:pPr>
            <a:r>
              <a:rPr lang="en-US" sz="1750" b="1" dirty="0">
                <a:solidFill>
                  <a:srgbClr val="151617"/>
                </a:solidFill>
                <a:latin typeface="Montserrat Black" pitchFamily="34" charset="0"/>
                <a:ea typeface="Montserrat Black" pitchFamily="34" charset="-122"/>
                <a:cs typeface="Montserrat Black" pitchFamily="34" charset="-120"/>
              </a:rPr>
              <a:t>PIE CHART</a:t>
            </a:r>
            <a:endParaRPr lang="en-US" sz="1750" dirty="0"/>
          </a:p>
        </p:txBody>
      </p:sp>
      <p:sp>
        <p:nvSpPr>
          <p:cNvPr id="5" name="Text 2"/>
          <p:cNvSpPr/>
          <p:nvPr/>
        </p:nvSpPr>
        <p:spPr>
          <a:xfrm>
            <a:off x="626745" y="7450098"/>
            <a:ext cx="13376910" cy="286464"/>
          </a:xfrm>
          <a:prstGeom prst="rect">
            <a:avLst/>
          </a:prstGeom>
          <a:noFill/>
          <a:ln/>
        </p:spPr>
        <p:txBody>
          <a:bodyPr wrap="none" lIns="0" tIns="0" rIns="0" bIns="0" rtlCol="0" anchor="t"/>
          <a:lstStyle/>
          <a:p>
            <a:pPr marL="0" indent="0" algn="l">
              <a:lnSpc>
                <a:spcPts val="2250"/>
              </a:lnSpc>
              <a:buNone/>
            </a:pPr>
            <a:r>
              <a:rPr lang="en-US" sz="2000" dirty="0">
                <a:solidFill>
                  <a:srgbClr val="151617"/>
                </a:solidFill>
                <a:latin typeface="Inconsolata" pitchFamily="34" charset="0"/>
                <a:ea typeface="Inconsolata" pitchFamily="34" charset="-122"/>
                <a:cs typeface="Inconsolata" pitchFamily="34" charset="-120"/>
              </a:rPr>
              <a:t>DISTRIBUTION OF LOAN STATUS SHOWS THAT MOST APPLICANTS UNFORTUNATLY COULD NOT REPAY THE LOAN</a:t>
            </a:r>
            <a:endParaRPr 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64858" y="600908"/>
            <a:ext cx="5463183" cy="682943"/>
          </a:xfrm>
          <a:prstGeom prst="rect">
            <a:avLst/>
          </a:prstGeom>
          <a:noFill/>
          <a:ln/>
        </p:spPr>
        <p:txBody>
          <a:bodyPr wrap="none" lIns="0" tIns="0" rIns="0" bIns="0" rtlCol="0" anchor="t"/>
          <a:lstStyle/>
          <a:p>
            <a:pPr marL="0" indent="0" algn="l">
              <a:lnSpc>
                <a:spcPts val="5350"/>
              </a:lnSpc>
              <a:buNone/>
            </a:pPr>
            <a:endParaRPr lang="en-US" sz="4300" dirty="0"/>
          </a:p>
        </p:txBody>
      </p:sp>
      <p:pic>
        <p:nvPicPr>
          <p:cNvPr id="3" name="Image 0" descr="preencoded.png"/>
          <p:cNvPicPr>
            <a:picLocks noChangeAspect="1"/>
          </p:cNvPicPr>
          <p:nvPr/>
        </p:nvPicPr>
        <p:blipFill>
          <a:blip r:embed="rId3"/>
          <a:stretch>
            <a:fillRect/>
          </a:stretch>
        </p:blipFill>
        <p:spPr>
          <a:xfrm>
            <a:off x="764858" y="1818875"/>
            <a:ext cx="6283762" cy="4619387"/>
          </a:xfrm>
          <a:prstGeom prst="rect">
            <a:avLst/>
          </a:prstGeom>
        </p:spPr>
      </p:pic>
      <p:sp>
        <p:nvSpPr>
          <p:cNvPr id="4" name="Text 1"/>
          <p:cNvSpPr/>
          <p:nvPr/>
        </p:nvSpPr>
        <p:spPr>
          <a:xfrm>
            <a:off x="764858" y="6722507"/>
            <a:ext cx="2731532" cy="341352"/>
          </a:xfrm>
          <a:prstGeom prst="rect">
            <a:avLst/>
          </a:prstGeom>
          <a:noFill/>
          <a:ln/>
        </p:spPr>
        <p:txBody>
          <a:bodyPr wrap="none" lIns="0" tIns="0" rIns="0" bIns="0" rtlCol="0" anchor="t"/>
          <a:lstStyle/>
          <a:p>
            <a:pPr marL="0" indent="0" algn="l">
              <a:lnSpc>
                <a:spcPts val="2650"/>
              </a:lnSpc>
              <a:buNone/>
            </a:pPr>
            <a:r>
              <a:rPr lang="en-US" sz="2150" b="1" dirty="0">
                <a:solidFill>
                  <a:srgbClr val="151617"/>
                </a:solidFill>
                <a:latin typeface="Montserrat Black" pitchFamily="34" charset="0"/>
                <a:ea typeface="Montserrat Black" pitchFamily="34" charset="-122"/>
                <a:cs typeface="Montserrat Black" pitchFamily="34" charset="-120"/>
              </a:rPr>
              <a:t>BOX PLOT</a:t>
            </a:r>
            <a:endParaRPr lang="en-US" sz="2150" dirty="0"/>
          </a:p>
        </p:txBody>
      </p:sp>
      <p:sp>
        <p:nvSpPr>
          <p:cNvPr id="5" name="Text 2"/>
          <p:cNvSpPr/>
          <p:nvPr/>
        </p:nvSpPr>
        <p:spPr>
          <a:xfrm>
            <a:off x="764858" y="7282339"/>
            <a:ext cx="6283762" cy="349568"/>
          </a:xfrm>
          <a:prstGeom prst="rect">
            <a:avLst/>
          </a:prstGeom>
          <a:noFill/>
          <a:ln/>
        </p:spPr>
        <p:txBody>
          <a:bodyPr wrap="non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BETWEEN EDUCATION AND LOAN AMOUNT AND LOAN STATUS</a:t>
            </a:r>
            <a:endParaRPr lang="en-US" sz="1700" dirty="0"/>
          </a:p>
        </p:txBody>
      </p:sp>
      <p:pic>
        <p:nvPicPr>
          <p:cNvPr id="6" name="Image 1" descr="preencoded.png"/>
          <p:cNvPicPr>
            <a:picLocks noChangeAspect="1"/>
          </p:cNvPicPr>
          <p:nvPr/>
        </p:nvPicPr>
        <p:blipFill>
          <a:blip r:embed="rId4"/>
          <a:stretch>
            <a:fillRect/>
          </a:stretch>
        </p:blipFill>
        <p:spPr>
          <a:xfrm>
            <a:off x="7589401" y="1857375"/>
            <a:ext cx="6283762" cy="4619387"/>
          </a:xfrm>
          <a:prstGeom prst="rect">
            <a:avLst/>
          </a:prstGeom>
        </p:spPr>
      </p:pic>
      <p:sp>
        <p:nvSpPr>
          <p:cNvPr id="7" name="Text 3"/>
          <p:cNvSpPr/>
          <p:nvPr/>
        </p:nvSpPr>
        <p:spPr>
          <a:xfrm>
            <a:off x="7589401" y="6722507"/>
            <a:ext cx="2731532" cy="341352"/>
          </a:xfrm>
          <a:prstGeom prst="rect">
            <a:avLst/>
          </a:prstGeom>
          <a:noFill/>
          <a:ln/>
        </p:spPr>
        <p:txBody>
          <a:bodyPr wrap="none" lIns="0" tIns="0" rIns="0" bIns="0" rtlCol="0" anchor="t"/>
          <a:lstStyle/>
          <a:p>
            <a:pPr marL="0" indent="0" algn="l">
              <a:lnSpc>
                <a:spcPts val="2650"/>
              </a:lnSpc>
              <a:buNone/>
            </a:pPr>
            <a:r>
              <a:rPr lang="en-US" sz="2150" b="1" dirty="0">
                <a:solidFill>
                  <a:srgbClr val="151617"/>
                </a:solidFill>
                <a:latin typeface="Montserrat Black" pitchFamily="34" charset="0"/>
                <a:ea typeface="Montserrat Black" pitchFamily="34" charset="-122"/>
                <a:cs typeface="Montserrat Black" pitchFamily="34" charset="-120"/>
              </a:rPr>
              <a:t>SCATTER PLOT</a:t>
            </a:r>
            <a:endParaRPr lang="en-US" sz="2150" dirty="0"/>
          </a:p>
        </p:txBody>
      </p:sp>
      <p:sp>
        <p:nvSpPr>
          <p:cNvPr id="8" name="Text 4"/>
          <p:cNvSpPr/>
          <p:nvPr/>
        </p:nvSpPr>
        <p:spPr>
          <a:xfrm>
            <a:off x="7589401" y="7282339"/>
            <a:ext cx="6283762" cy="349568"/>
          </a:xfrm>
          <a:prstGeom prst="rect">
            <a:avLst/>
          </a:prstGeom>
          <a:noFill/>
          <a:ln/>
        </p:spPr>
        <p:txBody>
          <a:bodyPr wrap="non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BETWEEN INCOME AND LOAN AMOUNT AND LOAN STATUS</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3045976"/>
            <a:ext cx="6839426" cy="708779"/>
          </a:xfrm>
          <a:prstGeom prst="rect">
            <a:avLst/>
          </a:prstGeom>
          <a:noFill/>
          <a:ln/>
        </p:spPr>
        <p:txBody>
          <a:bodyPr wrap="non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What Is Loan Default?</a:t>
            </a:r>
            <a:endParaRPr lang="en-US" sz="4450" dirty="0"/>
          </a:p>
        </p:txBody>
      </p:sp>
      <p:sp>
        <p:nvSpPr>
          <p:cNvPr id="3" name="Text 1"/>
          <p:cNvSpPr/>
          <p:nvPr/>
        </p:nvSpPr>
        <p:spPr>
          <a:xfrm>
            <a:off x="793790" y="4094917"/>
            <a:ext cx="13042821" cy="1088708"/>
          </a:xfrm>
          <a:prstGeom prst="rect">
            <a:avLst/>
          </a:prstGeom>
          <a:noFill/>
          <a:ln/>
        </p:spPr>
        <p:txBody>
          <a:bodyPr wrap="square" lIns="0" tIns="0" rIns="0" bIns="0" rtlCol="0" anchor="t"/>
          <a:lstStyle/>
          <a:p>
            <a:pPr marL="0" indent="0" algn="l">
              <a:lnSpc>
                <a:spcPts val="2850"/>
              </a:lnSpc>
              <a:buNone/>
            </a:pPr>
            <a:r>
              <a:rPr lang="en-US" sz="2000" dirty="0">
                <a:solidFill>
                  <a:srgbClr val="151617"/>
                </a:solidFill>
                <a:latin typeface="Inconsolata" pitchFamily="34" charset="0"/>
                <a:ea typeface="Inconsolata" pitchFamily="34" charset="-122"/>
                <a:cs typeface="Inconsolata" pitchFamily="34" charset="-120"/>
              </a:rPr>
              <a:t>Loan default occurs when a borrower fails to make required payments on a debt according to the agreed-upon terms. This is a major concern for financial institutions as it can lead to significant financial losses and impact their stability.</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554718"/>
            <a:ext cx="7930277" cy="708779"/>
          </a:xfrm>
          <a:prstGeom prst="rect">
            <a:avLst/>
          </a:prstGeom>
          <a:noFill/>
          <a:ln/>
        </p:spPr>
        <p:txBody>
          <a:bodyPr wrap="non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Data Preprocessing Steps</a:t>
            </a:r>
            <a:endParaRPr lang="en-US" sz="4450" dirty="0"/>
          </a:p>
        </p:txBody>
      </p:sp>
      <p:sp>
        <p:nvSpPr>
          <p:cNvPr id="3" name="Text 1"/>
          <p:cNvSpPr/>
          <p:nvPr/>
        </p:nvSpPr>
        <p:spPr>
          <a:xfrm>
            <a:off x="793790" y="271712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To prepare the data for modeling, we performed several key cleaning and transformation steps to ensure quality and efficiency.</a:t>
            </a:r>
            <a:endParaRPr lang="en-US" sz="1750" dirty="0"/>
          </a:p>
        </p:txBody>
      </p:sp>
      <p:sp>
        <p:nvSpPr>
          <p:cNvPr id="4" name="Shape 2"/>
          <p:cNvSpPr/>
          <p:nvPr/>
        </p:nvSpPr>
        <p:spPr>
          <a:xfrm>
            <a:off x="793790" y="4378523"/>
            <a:ext cx="4234220" cy="226814"/>
          </a:xfrm>
          <a:prstGeom prst="roundRect">
            <a:avLst>
              <a:gd name="adj" fmla="val 4031"/>
            </a:avLst>
          </a:prstGeom>
          <a:solidFill>
            <a:srgbClr val="FFD1A7"/>
          </a:solidFill>
          <a:ln w="7620">
            <a:solidFill>
              <a:srgbClr val="151617"/>
            </a:solidFill>
            <a:prstDash val="solid"/>
          </a:ln>
          <a:effectLst>
            <a:outerShdw dist="20320" dir="2700000" algn="bl" rotWithShape="0">
              <a:srgbClr val="151617">
                <a:alpha val="100000"/>
              </a:srgbClr>
            </a:outerShdw>
          </a:effectLst>
        </p:spPr>
        <p:txBody>
          <a:bodyPr/>
          <a:lstStyle/>
          <a:p>
            <a:endParaRPr lang="en-EG"/>
          </a:p>
        </p:txBody>
      </p:sp>
      <p:sp>
        <p:nvSpPr>
          <p:cNvPr id="5" name="Text 3"/>
          <p:cNvSpPr/>
          <p:nvPr/>
        </p:nvSpPr>
        <p:spPr>
          <a:xfrm>
            <a:off x="1020604" y="4832152"/>
            <a:ext cx="3459956"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Handle Missing Values</a:t>
            </a:r>
            <a:endParaRPr lang="en-US" sz="2200" dirty="0"/>
          </a:p>
        </p:txBody>
      </p:sp>
      <p:sp>
        <p:nvSpPr>
          <p:cNvPr id="6" name="Text 4"/>
          <p:cNvSpPr/>
          <p:nvPr/>
        </p:nvSpPr>
        <p:spPr>
          <a:xfrm>
            <a:off x="1020604" y="5322570"/>
            <a:ext cx="3780592" cy="1088708"/>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Checked for and handled any missing data points to maintain dataset integrity.</a:t>
            </a:r>
            <a:endParaRPr lang="en-US" sz="1750" dirty="0"/>
          </a:p>
        </p:txBody>
      </p:sp>
      <p:sp>
        <p:nvSpPr>
          <p:cNvPr id="7" name="Shape 5"/>
          <p:cNvSpPr/>
          <p:nvPr/>
        </p:nvSpPr>
        <p:spPr>
          <a:xfrm>
            <a:off x="5198031" y="4038243"/>
            <a:ext cx="4234220" cy="226814"/>
          </a:xfrm>
          <a:prstGeom prst="roundRect">
            <a:avLst>
              <a:gd name="adj" fmla="val 4031"/>
            </a:avLst>
          </a:prstGeom>
          <a:solidFill>
            <a:srgbClr val="FFD1A7"/>
          </a:solidFill>
          <a:ln w="7620">
            <a:solidFill>
              <a:srgbClr val="151617"/>
            </a:solidFill>
            <a:prstDash val="solid"/>
          </a:ln>
          <a:effectLst>
            <a:outerShdw dist="20320" dir="2700000" algn="bl" rotWithShape="0">
              <a:srgbClr val="151617">
                <a:alpha val="100000"/>
              </a:srgbClr>
            </a:outerShdw>
          </a:effectLst>
        </p:spPr>
        <p:txBody>
          <a:bodyPr/>
          <a:lstStyle/>
          <a:p>
            <a:endParaRPr lang="en-EG"/>
          </a:p>
        </p:txBody>
      </p:sp>
      <p:sp>
        <p:nvSpPr>
          <p:cNvPr id="8" name="Text 6"/>
          <p:cNvSpPr/>
          <p:nvPr/>
        </p:nvSpPr>
        <p:spPr>
          <a:xfrm>
            <a:off x="5424845" y="4491871"/>
            <a:ext cx="3150513"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Feature Engineering</a:t>
            </a:r>
            <a:endParaRPr lang="en-US" sz="2200" dirty="0"/>
          </a:p>
        </p:txBody>
      </p:sp>
      <p:sp>
        <p:nvSpPr>
          <p:cNvPr id="9" name="Text 7"/>
          <p:cNvSpPr/>
          <p:nvPr/>
        </p:nvSpPr>
        <p:spPr>
          <a:xfrm>
            <a:off x="5424845" y="4982289"/>
            <a:ext cx="3780592" cy="1451610"/>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Label-encoded categorical features like employment status to convert them into a numerical format.</a:t>
            </a:r>
            <a:endParaRPr lang="en-US" sz="1750" dirty="0"/>
          </a:p>
        </p:txBody>
      </p:sp>
      <p:sp>
        <p:nvSpPr>
          <p:cNvPr id="10" name="Shape 8"/>
          <p:cNvSpPr/>
          <p:nvPr/>
        </p:nvSpPr>
        <p:spPr>
          <a:xfrm>
            <a:off x="9602272" y="3698081"/>
            <a:ext cx="4234220" cy="226814"/>
          </a:xfrm>
          <a:prstGeom prst="roundRect">
            <a:avLst>
              <a:gd name="adj" fmla="val 4031"/>
            </a:avLst>
          </a:prstGeom>
          <a:solidFill>
            <a:srgbClr val="FFD1A7"/>
          </a:solidFill>
          <a:ln w="7620">
            <a:solidFill>
              <a:srgbClr val="151617"/>
            </a:solidFill>
            <a:prstDash val="solid"/>
          </a:ln>
          <a:effectLst>
            <a:outerShdw dist="20320" dir="2700000" algn="bl" rotWithShape="0">
              <a:srgbClr val="151617">
                <a:alpha val="100000"/>
              </a:srgbClr>
            </a:outerShdw>
          </a:effectLst>
        </p:spPr>
        <p:txBody>
          <a:bodyPr/>
          <a:lstStyle/>
          <a:p>
            <a:endParaRPr lang="en-EG"/>
          </a:p>
        </p:txBody>
      </p:sp>
      <p:sp>
        <p:nvSpPr>
          <p:cNvPr id="11" name="Text 9"/>
          <p:cNvSpPr/>
          <p:nvPr/>
        </p:nvSpPr>
        <p:spPr>
          <a:xfrm>
            <a:off x="9829086" y="4151709"/>
            <a:ext cx="3780592" cy="708660"/>
          </a:xfrm>
          <a:prstGeom prst="rect">
            <a:avLst/>
          </a:prstGeom>
          <a:noFill/>
          <a:ln/>
        </p:spPr>
        <p:txBody>
          <a:bodyPr wrap="squar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Dimensionality Reduction</a:t>
            </a:r>
            <a:endParaRPr lang="en-US" sz="2200" dirty="0"/>
          </a:p>
        </p:txBody>
      </p:sp>
      <p:sp>
        <p:nvSpPr>
          <p:cNvPr id="12" name="Text 10"/>
          <p:cNvSpPr/>
          <p:nvPr/>
        </p:nvSpPr>
        <p:spPr>
          <a:xfrm>
            <a:off x="9829086" y="4996458"/>
            <a:ext cx="3780592" cy="1451610"/>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Dropped irrelevant columns and features with low variance to simplify the model and improve performance.</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F5E565-910F-33CC-A229-76FB291AA714}"/>
              </a:ext>
            </a:extLst>
          </p:cNvPr>
          <p:cNvSpPr txBox="1"/>
          <p:nvPr/>
        </p:nvSpPr>
        <p:spPr>
          <a:xfrm>
            <a:off x="196769" y="312516"/>
            <a:ext cx="3131334" cy="1446550"/>
          </a:xfrm>
          <a:prstGeom prst="rect">
            <a:avLst/>
          </a:prstGeom>
          <a:noFill/>
        </p:spPr>
        <p:txBody>
          <a:bodyPr wrap="square" rtlCol="0">
            <a:spAutoFit/>
          </a:bodyPr>
          <a:lstStyle/>
          <a:p>
            <a:r>
              <a:rPr lang="en-EG" sz="4800" b="1" dirty="0"/>
              <a:t> Data </a:t>
            </a:r>
            <a:r>
              <a:rPr lang="en-EG" sz="4000" b="1" dirty="0"/>
              <a:t>Preprocessing</a:t>
            </a:r>
          </a:p>
        </p:txBody>
      </p:sp>
      <p:sp>
        <p:nvSpPr>
          <p:cNvPr id="5" name="TextBox 4">
            <a:extLst>
              <a:ext uri="{FF2B5EF4-FFF2-40B4-BE49-F238E27FC236}">
                <a16:creationId xmlns:a16="http://schemas.microsoft.com/office/drawing/2014/main" id="{5456D57E-7737-9F04-50C3-2A14030D7F10}"/>
              </a:ext>
            </a:extLst>
          </p:cNvPr>
          <p:cNvSpPr txBox="1"/>
          <p:nvPr/>
        </p:nvSpPr>
        <p:spPr>
          <a:xfrm>
            <a:off x="196769" y="2085944"/>
            <a:ext cx="3491661" cy="400110"/>
          </a:xfrm>
          <a:prstGeom prst="rect">
            <a:avLst/>
          </a:prstGeom>
          <a:noFill/>
        </p:spPr>
        <p:txBody>
          <a:bodyPr wrap="none" rtlCol="0">
            <a:spAutoFit/>
          </a:bodyPr>
          <a:lstStyle/>
          <a:p>
            <a:pPr rtl="1"/>
            <a:r>
              <a:rPr lang="en-EG" sz="2000" b="1" dirty="0">
                <a:solidFill>
                  <a:schemeClr val="tx1">
                    <a:lumMod val="95000"/>
                    <a:lumOff val="5000"/>
                    <a:alpha val="60000"/>
                  </a:schemeClr>
                </a:solidFill>
              </a:rPr>
              <a:t>Encoding categorical variables</a:t>
            </a:r>
            <a:r>
              <a:rPr lang="en-EG" sz="2000" dirty="0">
                <a:solidFill>
                  <a:schemeClr val="tx1">
                    <a:lumMod val="95000"/>
                    <a:lumOff val="5000"/>
                    <a:alpha val="60000"/>
                  </a:schemeClr>
                </a:solidFill>
              </a:rPr>
              <a:t>  </a:t>
            </a:r>
          </a:p>
        </p:txBody>
      </p:sp>
      <p:pic>
        <p:nvPicPr>
          <p:cNvPr id="7" name="Picture 6" descr="A screenshot of a computer&#10;&#10;AI-generated content may be incorrect.">
            <a:extLst>
              <a:ext uri="{FF2B5EF4-FFF2-40B4-BE49-F238E27FC236}">
                <a16:creationId xmlns:a16="http://schemas.microsoft.com/office/drawing/2014/main" id="{85371076-B913-4177-24C3-254E5DE285C0}"/>
              </a:ext>
            </a:extLst>
          </p:cNvPr>
          <p:cNvPicPr>
            <a:picLocks noChangeAspect="1"/>
          </p:cNvPicPr>
          <p:nvPr/>
        </p:nvPicPr>
        <p:blipFill>
          <a:blip r:embed="rId2"/>
          <a:stretch>
            <a:fillRect/>
          </a:stretch>
        </p:blipFill>
        <p:spPr>
          <a:xfrm>
            <a:off x="5823082" y="138895"/>
            <a:ext cx="7772400" cy="6609145"/>
          </a:xfrm>
          <a:prstGeom prst="rect">
            <a:avLst/>
          </a:prstGeom>
        </p:spPr>
      </p:pic>
    </p:spTree>
    <p:extLst>
      <p:ext uri="{BB962C8B-B14F-4D97-AF65-F5344CB8AC3E}">
        <p14:creationId xmlns:p14="http://schemas.microsoft.com/office/powerpoint/2010/main" val="1583371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BB0C3F-4BDD-7B6B-29A6-A243047F3DDF}"/>
              </a:ext>
            </a:extLst>
          </p:cNvPr>
          <p:cNvSpPr txBox="1"/>
          <p:nvPr/>
        </p:nvSpPr>
        <p:spPr>
          <a:xfrm>
            <a:off x="393539" y="2430684"/>
            <a:ext cx="3739870" cy="769441"/>
          </a:xfrm>
          <a:prstGeom prst="rect">
            <a:avLst/>
          </a:prstGeom>
          <a:noFill/>
        </p:spPr>
        <p:txBody>
          <a:bodyPr wrap="none" rtlCol="0">
            <a:spAutoFit/>
          </a:bodyPr>
          <a:lstStyle/>
          <a:p>
            <a:r>
              <a:rPr lang="en-US" sz="4400" b="1" dirty="0"/>
              <a:t>Train-Test Split</a:t>
            </a:r>
            <a:r>
              <a:rPr lang="en-US" sz="4400" dirty="0"/>
              <a:t> </a:t>
            </a:r>
            <a:endParaRPr lang="en-EG" sz="4400" dirty="0"/>
          </a:p>
        </p:txBody>
      </p:sp>
      <p:pic>
        <p:nvPicPr>
          <p:cNvPr id="4" name="Picture 3">
            <a:extLst>
              <a:ext uri="{FF2B5EF4-FFF2-40B4-BE49-F238E27FC236}">
                <a16:creationId xmlns:a16="http://schemas.microsoft.com/office/drawing/2014/main" id="{E3B86EEA-8919-3D2F-38AC-7B7BBAD3D1BC}"/>
              </a:ext>
            </a:extLst>
          </p:cNvPr>
          <p:cNvPicPr>
            <a:picLocks noChangeAspect="1"/>
          </p:cNvPicPr>
          <p:nvPr/>
        </p:nvPicPr>
        <p:blipFill>
          <a:blip r:embed="rId2"/>
          <a:srcRect/>
          <a:stretch/>
        </p:blipFill>
        <p:spPr>
          <a:xfrm>
            <a:off x="6692687" y="219919"/>
            <a:ext cx="7772400" cy="7292051"/>
          </a:xfrm>
          <a:prstGeom prst="rect">
            <a:avLst/>
          </a:prstGeom>
        </p:spPr>
      </p:pic>
    </p:spTree>
    <p:extLst>
      <p:ext uri="{BB962C8B-B14F-4D97-AF65-F5344CB8AC3E}">
        <p14:creationId xmlns:p14="http://schemas.microsoft.com/office/powerpoint/2010/main" val="1903101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987BF5-6DA0-C2C3-83B5-BE6C53AC7802}"/>
              </a:ext>
            </a:extLst>
          </p:cNvPr>
          <p:cNvSpPr txBox="1"/>
          <p:nvPr/>
        </p:nvSpPr>
        <p:spPr>
          <a:xfrm>
            <a:off x="659757" y="1203767"/>
            <a:ext cx="6147004" cy="1754326"/>
          </a:xfrm>
          <a:prstGeom prst="rect">
            <a:avLst/>
          </a:prstGeom>
          <a:noFill/>
        </p:spPr>
        <p:txBody>
          <a:bodyPr wrap="none" rtlCol="0">
            <a:spAutoFit/>
          </a:bodyPr>
          <a:lstStyle/>
          <a:p>
            <a:r>
              <a:rPr lang="en-EG" sz="3600" b="1" cap="all" dirty="0"/>
              <a:t>Classification Models Used</a:t>
            </a:r>
          </a:p>
          <a:p>
            <a:r>
              <a:rPr lang="en-EG" sz="3600" dirty="0">
                <a:latin typeface="Aharoni" panose="02010803020104030203" pitchFamily="2" charset="-79"/>
                <a:cs typeface="Aharoni" panose="02010803020104030203" pitchFamily="2" charset="-79"/>
              </a:rPr>
              <a:t>1.logistic regression</a:t>
            </a:r>
          </a:p>
          <a:p>
            <a:endParaRPr lang="en-EG" sz="3600" b="1" cap="all" dirty="0">
              <a:latin typeface="Montserrat" pitchFamily="2" charset="77"/>
            </a:endParaRPr>
          </a:p>
        </p:txBody>
      </p:sp>
      <p:pic>
        <p:nvPicPr>
          <p:cNvPr id="4" name="Picture 3" descr="A screenshot of a computer&#10;&#10;AI-generated content may be incorrect.">
            <a:extLst>
              <a:ext uri="{FF2B5EF4-FFF2-40B4-BE49-F238E27FC236}">
                <a16:creationId xmlns:a16="http://schemas.microsoft.com/office/drawing/2014/main" id="{90EB4126-B782-C71D-BAF0-5A9B2771BB8F}"/>
              </a:ext>
            </a:extLst>
          </p:cNvPr>
          <p:cNvPicPr>
            <a:picLocks noChangeAspect="1"/>
          </p:cNvPicPr>
          <p:nvPr/>
        </p:nvPicPr>
        <p:blipFill>
          <a:blip r:embed="rId2"/>
          <a:stretch>
            <a:fillRect/>
          </a:stretch>
        </p:blipFill>
        <p:spPr>
          <a:xfrm>
            <a:off x="6719104" y="138897"/>
            <a:ext cx="7772400" cy="6888634"/>
          </a:xfrm>
          <a:prstGeom prst="rect">
            <a:avLst/>
          </a:prstGeom>
        </p:spPr>
      </p:pic>
    </p:spTree>
    <p:extLst>
      <p:ext uri="{BB962C8B-B14F-4D97-AF65-F5344CB8AC3E}">
        <p14:creationId xmlns:p14="http://schemas.microsoft.com/office/powerpoint/2010/main" val="2373585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61742-FF9D-4600-A4B8-7CC41D302536}"/>
              </a:ext>
            </a:extLst>
          </p:cNvPr>
          <p:cNvSpPr txBox="1"/>
          <p:nvPr/>
        </p:nvSpPr>
        <p:spPr>
          <a:xfrm>
            <a:off x="185194" y="1076446"/>
            <a:ext cx="7608173" cy="646331"/>
          </a:xfrm>
          <a:prstGeom prst="rect">
            <a:avLst/>
          </a:prstGeom>
          <a:noFill/>
        </p:spPr>
        <p:txBody>
          <a:bodyPr wrap="none" rtlCol="0">
            <a:spAutoFit/>
          </a:bodyPr>
          <a:lstStyle/>
          <a:p>
            <a:r>
              <a:rPr lang="en-US" sz="3600" b="1" dirty="0">
                <a:latin typeface="Montserrat" pitchFamily="2" charset="77"/>
              </a:rPr>
              <a:t>Support Vector Machine (SVM</a:t>
            </a:r>
            <a:r>
              <a:rPr lang="en-US" sz="3600" dirty="0">
                <a:latin typeface="Montserrat" pitchFamily="2" charset="77"/>
              </a:rPr>
              <a:t>)</a:t>
            </a:r>
            <a:endParaRPr lang="en-EG" sz="3600" dirty="0">
              <a:latin typeface="Montserrat" pitchFamily="2" charset="77"/>
            </a:endParaRPr>
          </a:p>
        </p:txBody>
      </p:sp>
      <p:pic>
        <p:nvPicPr>
          <p:cNvPr id="4" name="Picture 3" descr="A screenshot of a computer&#10;&#10;AI-generated content may be incorrect.">
            <a:extLst>
              <a:ext uri="{FF2B5EF4-FFF2-40B4-BE49-F238E27FC236}">
                <a16:creationId xmlns:a16="http://schemas.microsoft.com/office/drawing/2014/main" id="{7FD52E0D-FE38-B27D-1E18-884DD8AA231A}"/>
              </a:ext>
            </a:extLst>
          </p:cNvPr>
          <p:cNvPicPr>
            <a:picLocks noChangeAspect="1"/>
          </p:cNvPicPr>
          <p:nvPr/>
        </p:nvPicPr>
        <p:blipFill>
          <a:blip r:embed="rId2"/>
          <a:stretch>
            <a:fillRect/>
          </a:stretch>
        </p:blipFill>
        <p:spPr>
          <a:xfrm>
            <a:off x="6672806" y="1722777"/>
            <a:ext cx="7772400" cy="6383626"/>
          </a:xfrm>
          <a:prstGeom prst="rect">
            <a:avLst/>
          </a:prstGeom>
        </p:spPr>
      </p:pic>
    </p:spTree>
    <p:extLst>
      <p:ext uri="{BB962C8B-B14F-4D97-AF65-F5344CB8AC3E}">
        <p14:creationId xmlns:p14="http://schemas.microsoft.com/office/powerpoint/2010/main" val="2934009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E615C7-1FDC-8E34-2FB2-45CCA0FCED22}"/>
              </a:ext>
            </a:extLst>
          </p:cNvPr>
          <p:cNvSpPr txBox="1"/>
          <p:nvPr/>
        </p:nvSpPr>
        <p:spPr>
          <a:xfrm>
            <a:off x="266217" y="497711"/>
            <a:ext cx="5798382" cy="707886"/>
          </a:xfrm>
          <a:prstGeom prst="rect">
            <a:avLst/>
          </a:prstGeom>
          <a:noFill/>
        </p:spPr>
        <p:txBody>
          <a:bodyPr wrap="none" rtlCol="0">
            <a:spAutoFit/>
          </a:bodyPr>
          <a:lstStyle/>
          <a:p>
            <a:r>
              <a:rPr lang="en-US" sz="4000" b="1" dirty="0" err="1">
                <a:latin typeface="Montserrat" pitchFamily="2" charset="77"/>
              </a:rPr>
              <a:t>KNeighborsClassifier</a:t>
            </a:r>
            <a:endParaRPr lang="en-EG" sz="4000" dirty="0">
              <a:latin typeface="Montserrat" pitchFamily="2" charset="77"/>
            </a:endParaRPr>
          </a:p>
        </p:txBody>
      </p:sp>
      <p:pic>
        <p:nvPicPr>
          <p:cNvPr id="4" name="Picture 3">
            <a:extLst>
              <a:ext uri="{FF2B5EF4-FFF2-40B4-BE49-F238E27FC236}">
                <a16:creationId xmlns:a16="http://schemas.microsoft.com/office/drawing/2014/main" id="{9A05DAC6-D142-3B77-C245-1E4AF7B1B23B}"/>
              </a:ext>
            </a:extLst>
          </p:cNvPr>
          <p:cNvPicPr>
            <a:picLocks noChangeAspect="1"/>
          </p:cNvPicPr>
          <p:nvPr/>
        </p:nvPicPr>
        <p:blipFill>
          <a:blip r:embed="rId2"/>
          <a:stretch>
            <a:fillRect/>
          </a:stretch>
        </p:blipFill>
        <p:spPr>
          <a:xfrm>
            <a:off x="6064599" y="1190448"/>
            <a:ext cx="7772400" cy="6541441"/>
          </a:xfrm>
          <a:prstGeom prst="rect">
            <a:avLst/>
          </a:prstGeom>
        </p:spPr>
      </p:pic>
    </p:spTree>
    <p:extLst>
      <p:ext uri="{BB962C8B-B14F-4D97-AF65-F5344CB8AC3E}">
        <p14:creationId xmlns:p14="http://schemas.microsoft.com/office/powerpoint/2010/main" val="2043290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8174E4-76F1-CC69-F045-A82927A34674}"/>
              </a:ext>
            </a:extLst>
          </p:cNvPr>
          <p:cNvSpPr txBox="1"/>
          <p:nvPr/>
        </p:nvSpPr>
        <p:spPr>
          <a:xfrm>
            <a:off x="127322" y="300941"/>
            <a:ext cx="6135013" cy="707886"/>
          </a:xfrm>
          <a:prstGeom prst="rect">
            <a:avLst/>
          </a:prstGeom>
          <a:noFill/>
        </p:spPr>
        <p:txBody>
          <a:bodyPr wrap="none" rtlCol="0">
            <a:spAutoFit/>
          </a:bodyPr>
          <a:lstStyle/>
          <a:p>
            <a:r>
              <a:rPr lang="en-US" sz="4000" b="1" dirty="0" err="1">
                <a:latin typeface="Montserrat" pitchFamily="2" charset="77"/>
              </a:rPr>
              <a:t>DecisionTreeClassifier</a:t>
            </a:r>
            <a:endParaRPr lang="en-EG" sz="4000" dirty="0">
              <a:latin typeface="Montserrat" pitchFamily="2" charset="77"/>
            </a:endParaRPr>
          </a:p>
        </p:txBody>
      </p:sp>
      <p:pic>
        <p:nvPicPr>
          <p:cNvPr id="4" name="Picture 3" descr="A screenshot of a computer&#10;&#10;AI-generated content may be incorrect.">
            <a:extLst>
              <a:ext uri="{FF2B5EF4-FFF2-40B4-BE49-F238E27FC236}">
                <a16:creationId xmlns:a16="http://schemas.microsoft.com/office/drawing/2014/main" id="{58608428-2846-462B-D0BF-B3089DB7DA4B}"/>
              </a:ext>
            </a:extLst>
          </p:cNvPr>
          <p:cNvPicPr>
            <a:picLocks noChangeAspect="1"/>
          </p:cNvPicPr>
          <p:nvPr/>
        </p:nvPicPr>
        <p:blipFill>
          <a:blip r:embed="rId2"/>
          <a:stretch>
            <a:fillRect/>
          </a:stretch>
        </p:blipFill>
        <p:spPr>
          <a:xfrm>
            <a:off x="5632270" y="1192192"/>
            <a:ext cx="7772400" cy="6541441"/>
          </a:xfrm>
          <a:prstGeom prst="rect">
            <a:avLst/>
          </a:prstGeom>
        </p:spPr>
      </p:pic>
    </p:spTree>
    <p:extLst>
      <p:ext uri="{BB962C8B-B14F-4D97-AF65-F5344CB8AC3E}">
        <p14:creationId xmlns:p14="http://schemas.microsoft.com/office/powerpoint/2010/main" val="948095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00AA71-DB6A-0239-0BA6-0C7B14947B5F}"/>
              </a:ext>
            </a:extLst>
          </p:cNvPr>
          <p:cNvSpPr txBox="1"/>
          <p:nvPr/>
        </p:nvSpPr>
        <p:spPr>
          <a:xfrm>
            <a:off x="231493" y="462986"/>
            <a:ext cx="5891356" cy="707886"/>
          </a:xfrm>
          <a:prstGeom prst="rect">
            <a:avLst/>
          </a:prstGeom>
          <a:noFill/>
        </p:spPr>
        <p:txBody>
          <a:bodyPr wrap="none" rtlCol="0">
            <a:spAutoFit/>
          </a:bodyPr>
          <a:lstStyle/>
          <a:p>
            <a:r>
              <a:rPr lang="en-EG" sz="4000" b="1" cap="all" dirty="0">
                <a:latin typeface="Montserrat" pitchFamily="2" charset="77"/>
              </a:rPr>
              <a:t>Model Evaluation</a:t>
            </a:r>
            <a:endParaRPr lang="en-EG" sz="4000" dirty="0">
              <a:latin typeface="Montserrat" pitchFamily="2" charset="77"/>
            </a:endParaRPr>
          </a:p>
        </p:txBody>
      </p:sp>
      <p:pic>
        <p:nvPicPr>
          <p:cNvPr id="4" name="Picture 3" descr="A screenshot of a computer&#10;&#10;AI-generated content may be incorrect.">
            <a:extLst>
              <a:ext uri="{FF2B5EF4-FFF2-40B4-BE49-F238E27FC236}">
                <a16:creationId xmlns:a16="http://schemas.microsoft.com/office/drawing/2014/main" id="{10553761-12FE-7309-6E91-85DCDCB8A207}"/>
              </a:ext>
            </a:extLst>
          </p:cNvPr>
          <p:cNvPicPr>
            <a:picLocks noChangeAspect="1"/>
          </p:cNvPicPr>
          <p:nvPr/>
        </p:nvPicPr>
        <p:blipFill>
          <a:blip r:embed="rId2"/>
          <a:stretch>
            <a:fillRect/>
          </a:stretch>
        </p:blipFill>
        <p:spPr>
          <a:xfrm>
            <a:off x="0" y="1611696"/>
            <a:ext cx="7036360" cy="5006210"/>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22473F08-C57F-067A-61F6-EBC188D86838}"/>
              </a:ext>
            </a:extLst>
          </p:cNvPr>
          <p:cNvPicPr>
            <a:picLocks noChangeAspect="1"/>
          </p:cNvPicPr>
          <p:nvPr/>
        </p:nvPicPr>
        <p:blipFill>
          <a:blip r:embed="rId3"/>
          <a:stretch>
            <a:fillRect/>
          </a:stretch>
        </p:blipFill>
        <p:spPr>
          <a:xfrm>
            <a:off x="7315200" y="1996535"/>
            <a:ext cx="7298051" cy="4230646"/>
          </a:xfrm>
          <a:prstGeom prst="rect">
            <a:avLst/>
          </a:prstGeom>
        </p:spPr>
      </p:pic>
    </p:spTree>
    <p:extLst>
      <p:ext uri="{BB962C8B-B14F-4D97-AF65-F5344CB8AC3E}">
        <p14:creationId xmlns:p14="http://schemas.microsoft.com/office/powerpoint/2010/main" val="640404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62376"/>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Dataset Overview</a:t>
            </a:r>
            <a:endParaRPr lang="en-US" sz="4450" dirty="0"/>
          </a:p>
        </p:txBody>
      </p:sp>
      <p:sp>
        <p:nvSpPr>
          <p:cNvPr id="3" name="Text 1"/>
          <p:cNvSpPr/>
          <p:nvPr/>
        </p:nvSpPr>
        <p:spPr>
          <a:xfrm>
            <a:off x="793790" y="3024783"/>
            <a:ext cx="13042821" cy="725805"/>
          </a:xfrm>
          <a:prstGeom prst="rect">
            <a:avLst/>
          </a:prstGeom>
          <a:noFill/>
          <a:ln/>
        </p:spPr>
        <p:txBody>
          <a:bodyPr wrap="square" lIns="0" tIns="0" rIns="0" bIns="0" rtlCol="0" anchor="t"/>
          <a:lstStyle/>
          <a:p>
            <a:pPr marL="0" indent="0" algn="l">
              <a:lnSpc>
                <a:spcPts val="2850"/>
              </a:lnSpc>
              <a:buNone/>
            </a:pPr>
            <a:r>
              <a:rPr lang="en-US" sz="2000" dirty="0">
                <a:solidFill>
                  <a:srgbClr val="151617"/>
                </a:solidFill>
                <a:latin typeface="Inconsolata" pitchFamily="34" charset="0"/>
                <a:ea typeface="Inconsolata" pitchFamily="34" charset="-122"/>
                <a:cs typeface="Inconsolata" pitchFamily="34" charset="-120"/>
              </a:rPr>
              <a:t>Our analysis uses a Kaggle dataset containing real-world loan information. This provides a robust foundation for building predictive models</a:t>
            </a:r>
            <a:r>
              <a:rPr lang="en-US" sz="1750" dirty="0">
                <a:solidFill>
                  <a:srgbClr val="151617"/>
                </a:solidFill>
                <a:latin typeface="Inconsolata" pitchFamily="34" charset="0"/>
                <a:ea typeface="Inconsolata" pitchFamily="34" charset="-122"/>
                <a:cs typeface="Inconsolata" pitchFamily="34" charset="-120"/>
              </a:rPr>
              <a:t>.</a:t>
            </a:r>
            <a:endParaRPr lang="en-US" sz="1750" dirty="0"/>
          </a:p>
        </p:txBody>
      </p:sp>
      <p:sp>
        <p:nvSpPr>
          <p:cNvPr id="4" name="Text 2"/>
          <p:cNvSpPr/>
          <p:nvPr/>
        </p:nvSpPr>
        <p:spPr>
          <a:xfrm>
            <a:off x="793790" y="4119086"/>
            <a:ext cx="4158615" cy="748427"/>
          </a:xfrm>
          <a:prstGeom prst="rect">
            <a:avLst/>
          </a:prstGeom>
          <a:noFill/>
          <a:ln/>
        </p:spPr>
        <p:txBody>
          <a:bodyPr wrap="none" lIns="0" tIns="0" rIns="0" bIns="0" rtlCol="0" anchor="t"/>
          <a:lstStyle/>
          <a:p>
            <a:pPr marL="0" indent="0" algn="ctr">
              <a:lnSpc>
                <a:spcPts val="5850"/>
              </a:lnSpc>
              <a:buNone/>
            </a:pPr>
            <a:endParaRPr lang="en-US" sz="5850" dirty="0"/>
          </a:p>
        </p:txBody>
      </p:sp>
      <p:sp>
        <p:nvSpPr>
          <p:cNvPr id="5" name="Text 3"/>
          <p:cNvSpPr/>
          <p:nvPr/>
        </p:nvSpPr>
        <p:spPr>
          <a:xfrm>
            <a:off x="1455420" y="5150882"/>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Entries</a:t>
            </a:r>
            <a:endParaRPr lang="en-US" sz="2200" dirty="0"/>
          </a:p>
        </p:txBody>
      </p:sp>
      <p:sp>
        <p:nvSpPr>
          <p:cNvPr id="6" name="Text 4"/>
          <p:cNvSpPr/>
          <p:nvPr/>
        </p:nvSpPr>
        <p:spPr>
          <a:xfrm>
            <a:off x="793790" y="5641300"/>
            <a:ext cx="4158615" cy="725805"/>
          </a:xfrm>
          <a:prstGeom prst="rect">
            <a:avLst/>
          </a:prstGeom>
          <a:noFill/>
          <a:ln/>
        </p:spPr>
        <p:txBody>
          <a:bodyPr wrap="square" lIns="0" tIns="0" rIns="0" bIns="0" rtlCol="0" anchor="t"/>
          <a:lstStyle/>
          <a:p>
            <a:pPr marL="0" indent="0" algn="ctr">
              <a:lnSpc>
                <a:spcPts val="2850"/>
              </a:lnSpc>
              <a:buNone/>
            </a:pPr>
            <a:r>
              <a:rPr lang="en-US" sz="2000" dirty="0">
                <a:solidFill>
                  <a:srgbClr val="151617"/>
                </a:solidFill>
                <a:latin typeface="Inconsolata" pitchFamily="34" charset="0"/>
                <a:ea typeface="Inconsolata" pitchFamily="34" charset="-122"/>
                <a:cs typeface="Inconsolata" pitchFamily="34" charset="-120"/>
              </a:rPr>
              <a:t>A large sample size ensures statistical significance.</a:t>
            </a:r>
            <a:endParaRPr lang="en-US" sz="2000" dirty="0"/>
          </a:p>
        </p:txBody>
      </p:sp>
      <p:sp>
        <p:nvSpPr>
          <p:cNvPr id="7" name="Text 5"/>
          <p:cNvSpPr/>
          <p:nvPr/>
        </p:nvSpPr>
        <p:spPr>
          <a:xfrm>
            <a:off x="5235893" y="4119086"/>
            <a:ext cx="4158615" cy="748427"/>
          </a:xfrm>
          <a:prstGeom prst="rect">
            <a:avLst/>
          </a:prstGeom>
          <a:noFill/>
          <a:ln/>
        </p:spPr>
        <p:txBody>
          <a:bodyPr wrap="none" lIns="0" tIns="0" rIns="0" bIns="0" rtlCol="0" anchor="t"/>
          <a:lstStyle/>
          <a:p>
            <a:pPr marL="0" indent="0" algn="ctr">
              <a:lnSpc>
                <a:spcPts val="5850"/>
              </a:lnSpc>
              <a:buNone/>
            </a:pPr>
            <a:r>
              <a:rPr lang="en-US" sz="5850" b="1" dirty="0">
                <a:solidFill>
                  <a:srgbClr val="151617"/>
                </a:solidFill>
                <a:latin typeface="Montserrat Black" pitchFamily="34" charset="0"/>
                <a:ea typeface="Montserrat Black" pitchFamily="34" charset="-122"/>
                <a:cs typeface="Montserrat Black" pitchFamily="34" charset="-120"/>
              </a:rPr>
              <a:t>10+</a:t>
            </a:r>
            <a:endParaRPr lang="en-US" sz="5850" dirty="0"/>
          </a:p>
        </p:txBody>
      </p:sp>
      <p:sp>
        <p:nvSpPr>
          <p:cNvPr id="8" name="Text 6"/>
          <p:cNvSpPr/>
          <p:nvPr/>
        </p:nvSpPr>
        <p:spPr>
          <a:xfrm>
            <a:off x="5897523" y="5150882"/>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Features</a:t>
            </a:r>
            <a:endParaRPr lang="en-US" sz="2200" dirty="0"/>
          </a:p>
        </p:txBody>
      </p:sp>
      <p:sp>
        <p:nvSpPr>
          <p:cNvPr id="9" name="Text 7"/>
          <p:cNvSpPr/>
          <p:nvPr/>
        </p:nvSpPr>
        <p:spPr>
          <a:xfrm>
            <a:off x="5235893" y="5641300"/>
            <a:ext cx="4158615" cy="725805"/>
          </a:xfrm>
          <a:prstGeom prst="rect">
            <a:avLst/>
          </a:prstGeom>
          <a:noFill/>
          <a:ln/>
        </p:spPr>
        <p:txBody>
          <a:bodyPr wrap="square" lIns="0" tIns="0" rIns="0" bIns="0" rtlCol="0" anchor="t"/>
          <a:lstStyle/>
          <a:p>
            <a:pPr marL="0" indent="0" algn="ctr">
              <a:lnSpc>
                <a:spcPts val="2850"/>
              </a:lnSpc>
              <a:buNone/>
            </a:pPr>
            <a:r>
              <a:rPr lang="en-US" sz="2000" dirty="0">
                <a:solidFill>
                  <a:srgbClr val="151617"/>
                </a:solidFill>
                <a:latin typeface="Inconsolata" pitchFamily="34" charset="0"/>
                <a:ea typeface="Inconsolata" pitchFamily="34" charset="-122"/>
                <a:cs typeface="Inconsolata" pitchFamily="34" charset="-120"/>
              </a:rPr>
              <a:t>Rich data including income, credit score, and loan amount.</a:t>
            </a:r>
            <a:endParaRPr lang="en-US" sz="2000" dirty="0"/>
          </a:p>
        </p:txBody>
      </p:sp>
      <p:sp>
        <p:nvSpPr>
          <p:cNvPr id="10" name="Text 8"/>
          <p:cNvSpPr/>
          <p:nvPr/>
        </p:nvSpPr>
        <p:spPr>
          <a:xfrm>
            <a:off x="9677995" y="4119086"/>
            <a:ext cx="4158615" cy="748427"/>
          </a:xfrm>
          <a:prstGeom prst="rect">
            <a:avLst/>
          </a:prstGeom>
          <a:noFill/>
          <a:ln/>
        </p:spPr>
        <p:txBody>
          <a:bodyPr wrap="none" lIns="0" tIns="0" rIns="0" bIns="0" rtlCol="0" anchor="t"/>
          <a:lstStyle/>
          <a:p>
            <a:pPr marL="0" indent="0" algn="ctr">
              <a:lnSpc>
                <a:spcPts val="5850"/>
              </a:lnSpc>
              <a:buNone/>
            </a:pPr>
            <a:r>
              <a:rPr lang="en-US" sz="5850" b="1" dirty="0">
                <a:solidFill>
                  <a:srgbClr val="151617"/>
                </a:solidFill>
                <a:latin typeface="Montserrat Black" pitchFamily="34" charset="0"/>
                <a:ea typeface="Montserrat Black" pitchFamily="34" charset="-122"/>
                <a:cs typeface="Montserrat Black" pitchFamily="34" charset="-120"/>
              </a:rPr>
              <a:t>0 / 1</a:t>
            </a:r>
            <a:endParaRPr lang="en-US" sz="5850" dirty="0"/>
          </a:p>
        </p:txBody>
      </p:sp>
      <p:sp>
        <p:nvSpPr>
          <p:cNvPr id="11" name="Text 9"/>
          <p:cNvSpPr/>
          <p:nvPr/>
        </p:nvSpPr>
        <p:spPr>
          <a:xfrm>
            <a:off x="10339626" y="5150882"/>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Target Variable</a:t>
            </a:r>
            <a:endParaRPr lang="en-US" sz="2200" dirty="0"/>
          </a:p>
        </p:txBody>
      </p:sp>
      <p:sp>
        <p:nvSpPr>
          <p:cNvPr id="12" name="Text 10"/>
          <p:cNvSpPr/>
          <p:nvPr/>
        </p:nvSpPr>
        <p:spPr>
          <a:xfrm>
            <a:off x="9677995" y="5641300"/>
            <a:ext cx="4158615" cy="725805"/>
          </a:xfrm>
          <a:prstGeom prst="rect">
            <a:avLst/>
          </a:prstGeom>
          <a:noFill/>
          <a:ln/>
        </p:spPr>
        <p:txBody>
          <a:bodyPr wrap="square" lIns="0" tIns="0" rIns="0" bIns="0" rtlCol="0" anchor="t"/>
          <a:lstStyle/>
          <a:p>
            <a:pPr marL="0" indent="0" algn="ctr">
              <a:lnSpc>
                <a:spcPts val="2850"/>
              </a:lnSpc>
              <a:buNone/>
            </a:pPr>
            <a:r>
              <a:rPr lang="en-US" sz="2000" dirty="0">
                <a:solidFill>
                  <a:srgbClr val="151617"/>
                </a:solidFill>
                <a:latin typeface="Inconsolata" pitchFamily="34" charset="0"/>
                <a:ea typeface="Inconsolata" pitchFamily="34" charset="-122"/>
                <a:cs typeface="Inconsolata" pitchFamily="34" charset="-120"/>
              </a:rPr>
              <a:t>Binary classification: 1 for paid ,and 0 defaulted</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754743"/>
            <a:ext cx="7147917" cy="708779"/>
          </a:xfrm>
          <a:prstGeom prst="rect">
            <a:avLst/>
          </a:prstGeom>
          <a:noFill/>
          <a:ln/>
        </p:spPr>
        <p:txBody>
          <a:bodyPr wrap="non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Exploring Key Features</a:t>
            </a:r>
            <a:endParaRPr lang="en-US" sz="4450" dirty="0"/>
          </a:p>
        </p:txBody>
      </p:sp>
      <p:sp>
        <p:nvSpPr>
          <p:cNvPr id="3" name="Text 1"/>
          <p:cNvSpPr/>
          <p:nvPr/>
        </p:nvSpPr>
        <p:spPr>
          <a:xfrm>
            <a:off x="793790" y="291715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The dataset includes a mix of numerical and categorical variables that provide a comprehensive view of each borrower.</a:t>
            </a:r>
            <a:endParaRPr lang="en-US" sz="1750" dirty="0"/>
          </a:p>
        </p:txBody>
      </p:sp>
      <p:sp>
        <p:nvSpPr>
          <p:cNvPr id="4" name="Text 2"/>
          <p:cNvSpPr/>
          <p:nvPr/>
        </p:nvSpPr>
        <p:spPr>
          <a:xfrm>
            <a:off x="793790" y="4124920"/>
            <a:ext cx="3356253"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Borrower Information</a:t>
            </a:r>
            <a:endParaRPr lang="en-US" sz="2200" dirty="0"/>
          </a:p>
        </p:txBody>
      </p:sp>
      <p:sp>
        <p:nvSpPr>
          <p:cNvPr id="5" name="Text 3"/>
          <p:cNvSpPr/>
          <p:nvPr/>
        </p:nvSpPr>
        <p:spPr>
          <a:xfrm>
            <a:off x="793790" y="470606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Age &amp; Annual Income</a:t>
            </a:r>
            <a:endParaRPr lang="en-US" sz="1750" dirty="0"/>
          </a:p>
        </p:txBody>
      </p:sp>
      <p:sp>
        <p:nvSpPr>
          <p:cNvPr id="6" name="Text 4"/>
          <p:cNvSpPr/>
          <p:nvPr/>
        </p:nvSpPr>
        <p:spPr>
          <a:xfrm>
            <a:off x="793790" y="51482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Employment Length</a:t>
            </a:r>
            <a:endParaRPr lang="en-US" sz="1750" dirty="0"/>
          </a:p>
        </p:txBody>
      </p:sp>
      <p:sp>
        <p:nvSpPr>
          <p:cNvPr id="7" name="Text 5"/>
          <p:cNvSpPr/>
          <p:nvPr/>
        </p:nvSpPr>
        <p:spPr>
          <a:xfrm>
            <a:off x="793790" y="559046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Debt-to-Income Ratio</a:t>
            </a:r>
            <a:endParaRPr lang="en-US" sz="1750" dirty="0"/>
          </a:p>
        </p:txBody>
      </p:sp>
      <p:sp>
        <p:nvSpPr>
          <p:cNvPr id="8" name="Text 6"/>
          <p:cNvSpPr/>
          <p:nvPr/>
        </p:nvSpPr>
        <p:spPr>
          <a:xfrm>
            <a:off x="793790" y="603265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Verification Status</a:t>
            </a:r>
            <a:endParaRPr lang="en-US" sz="1750" dirty="0"/>
          </a:p>
        </p:txBody>
      </p:sp>
      <p:sp>
        <p:nvSpPr>
          <p:cNvPr id="9" name="Text 7"/>
          <p:cNvSpPr/>
          <p:nvPr/>
        </p:nvSpPr>
        <p:spPr>
          <a:xfrm>
            <a:off x="7599521" y="412492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Loan Details</a:t>
            </a:r>
            <a:endParaRPr lang="en-US" sz="2200" dirty="0"/>
          </a:p>
        </p:txBody>
      </p:sp>
      <p:sp>
        <p:nvSpPr>
          <p:cNvPr id="10" name="Text 8"/>
          <p:cNvSpPr/>
          <p:nvPr/>
        </p:nvSpPr>
        <p:spPr>
          <a:xfrm>
            <a:off x="7599521" y="470606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Loan &amp; Funded Amount</a:t>
            </a:r>
            <a:endParaRPr lang="en-US" sz="1750" dirty="0"/>
          </a:p>
        </p:txBody>
      </p:sp>
      <p:sp>
        <p:nvSpPr>
          <p:cNvPr id="11" name="Text 9"/>
          <p:cNvSpPr/>
          <p:nvPr/>
        </p:nvSpPr>
        <p:spPr>
          <a:xfrm>
            <a:off x="7599521" y="51482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Interest Rate &amp; Term</a:t>
            </a:r>
            <a:endParaRPr lang="en-US" sz="1750" dirty="0"/>
          </a:p>
        </p:txBody>
      </p:sp>
      <p:sp>
        <p:nvSpPr>
          <p:cNvPr id="12" name="Text 10"/>
          <p:cNvSpPr/>
          <p:nvPr/>
        </p:nvSpPr>
        <p:spPr>
          <a:xfrm>
            <a:off x="7599521" y="559046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Number of Credit Lines</a:t>
            </a:r>
            <a:endParaRPr lang="en-US" sz="1750" dirty="0"/>
          </a:p>
        </p:txBody>
      </p:sp>
      <p:sp>
        <p:nvSpPr>
          <p:cNvPr id="13" name="Text 11"/>
          <p:cNvSpPr/>
          <p:nvPr/>
        </p:nvSpPr>
        <p:spPr>
          <a:xfrm>
            <a:off x="7599521" y="603265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Credit Score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2358" y="606862"/>
            <a:ext cx="6019324" cy="689610"/>
          </a:xfrm>
          <a:prstGeom prst="rect">
            <a:avLst/>
          </a:prstGeom>
          <a:noFill/>
          <a:ln/>
        </p:spPr>
        <p:txBody>
          <a:bodyPr wrap="none" lIns="0" tIns="0" rIns="0" bIns="0" rtlCol="0" anchor="t"/>
          <a:lstStyle/>
          <a:p>
            <a:pPr marL="0" indent="0" algn="l">
              <a:lnSpc>
                <a:spcPts val="5400"/>
              </a:lnSpc>
              <a:buNone/>
            </a:pPr>
            <a:r>
              <a:rPr lang="en-US" sz="4300" b="1" dirty="0">
                <a:solidFill>
                  <a:srgbClr val="151617"/>
                </a:solidFill>
                <a:latin typeface="Montserrat Black" pitchFamily="34" charset="0"/>
                <a:ea typeface="Montserrat Black" pitchFamily="34" charset="-122"/>
                <a:cs typeface="Montserrat Black" pitchFamily="34" charset="-120"/>
              </a:rPr>
              <a:t>AGE DISTRIBUTION :</a:t>
            </a:r>
            <a:endParaRPr lang="en-US" sz="4300" dirty="0"/>
          </a:p>
        </p:txBody>
      </p:sp>
      <p:pic>
        <p:nvPicPr>
          <p:cNvPr id="3" name="Image 0" descr="preencoded.png"/>
          <p:cNvPicPr>
            <a:picLocks noChangeAspect="1"/>
          </p:cNvPicPr>
          <p:nvPr/>
        </p:nvPicPr>
        <p:blipFill>
          <a:blip r:embed="rId3"/>
          <a:stretch>
            <a:fillRect/>
          </a:stretch>
        </p:blipFill>
        <p:spPr>
          <a:xfrm>
            <a:off x="772358" y="1875711"/>
            <a:ext cx="3874413" cy="2950250"/>
          </a:xfrm>
          <a:prstGeom prst="rect">
            <a:avLst/>
          </a:prstGeom>
        </p:spPr>
      </p:pic>
      <p:sp>
        <p:nvSpPr>
          <p:cNvPr id="4" name="Text 1"/>
          <p:cNvSpPr/>
          <p:nvPr/>
        </p:nvSpPr>
        <p:spPr>
          <a:xfrm>
            <a:off x="772358" y="5074206"/>
            <a:ext cx="2758678" cy="344805"/>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HISTOGRAM</a:t>
            </a:r>
            <a:endParaRPr lang="en-US" sz="2150" dirty="0"/>
          </a:p>
        </p:txBody>
      </p:sp>
      <p:sp>
        <p:nvSpPr>
          <p:cNvPr id="5" name="Text 2"/>
          <p:cNvSpPr/>
          <p:nvPr/>
        </p:nvSpPr>
        <p:spPr>
          <a:xfrm>
            <a:off x="772358" y="5639633"/>
            <a:ext cx="4002405" cy="706279"/>
          </a:xfrm>
          <a:prstGeom prst="rect">
            <a:avLst/>
          </a:prstGeom>
          <a:noFill/>
          <a:ln/>
        </p:spPr>
        <p:txBody>
          <a:bodyPr wrap="square" lIns="0" tIns="0" rIns="0" bIns="0" rtlCol="0" anchor="t"/>
          <a:lstStyle/>
          <a:p>
            <a:pPr marL="0" indent="0" algn="l">
              <a:lnSpc>
                <a:spcPts val="2750"/>
              </a:lnSpc>
              <a:buNone/>
            </a:pPr>
            <a:r>
              <a:rPr lang="en-US" sz="2000" dirty="0">
                <a:solidFill>
                  <a:srgbClr val="151617"/>
                </a:solidFill>
                <a:latin typeface="Inconsolata" pitchFamily="34" charset="0"/>
                <a:ea typeface="Inconsolata" pitchFamily="34" charset="-122"/>
                <a:cs typeface="Inconsolata" pitchFamily="34" charset="-120"/>
              </a:rPr>
              <a:t>DISTRIBUTION OF AGE SHOWS THAT MOST APPLICANTS ARE 20~32 YEARS OLD</a:t>
            </a:r>
            <a:endParaRPr lang="en-US" sz="2000" dirty="0"/>
          </a:p>
        </p:txBody>
      </p:sp>
      <p:pic>
        <p:nvPicPr>
          <p:cNvPr id="6" name="Image 1" descr="preencoded.png"/>
          <p:cNvPicPr>
            <a:picLocks noChangeAspect="1"/>
          </p:cNvPicPr>
          <p:nvPr/>
        </p:nvPicPr>
        <p:blipFill>
          <a:blip r:embed="rId4"/>
          <a:stretch>
            <a:fillRect/>
          </a:stretch>
        </p:blipFill>
        <p:spPr>
          <a:xfrm>
            <a:off x="5320784" y="1875711"/>
            <a:ext cx="4002405" cy="3077885"/>
          </a:xfrm>
          <a:prstGeom prst="rect">
            <a:avLst/>
          </a:prstGeom>
        </p:spPr>
      </p:pic>
      <p:sp>
        <p:nvSpPr>
          <p:cNvPr id="7" name="Text 3"/>
          <p:cNvSpPr/>
          <p:nvPr/>
        </p:nvSpPr>
        <p:spPr>
          <a:xfrm>
            <a:off x="5320784" y="5201841"/>
            <a:ext cx="4002405" cy="689610"/>
          </a:xfrm>
          <a:prstGeom prst="rect">
            <a:avLst/>
          </a:prstGeom>
          <a:noFill/>
          <a:ln/>
        </p:spPr>
        <p:txBody>
          <a:bodyPr wrap="squar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HISTOGRAM OF AGE AND LOAN STATUS</a:t>
            </a:r>
            <a:endParaRPr lang="en-US" sz="2150" dirty="0"/>
          </a:p>
        </p:txBody>
      </p:sp>
      <p:sp>
        <p:nvSpPr>
          <p:cNvPr id="8" name="Text 4"/>
          <p:cNvSpPr/>
          <p:nvPr/>
        </p:nvSpPr>
        <p:spPr>
          <a:xfrm>
            <a:off x="5320784" y="6112073"/>
            <a:ext cx="4002405" cy="1412557"/>
          </a:xfrm>
          <a:prstGeom prst="rect">
            <a:avLst/>
          </a:prstGeom>
          <a:noFill/>
          <a:ln/>
        </p:spPr>
        <p:txBody>
          <a:bodyPr wrap="square" lIns="0" tIns="0" rIns="0" bIns="0" rtlCol="0" anchor="t"/>
          <a:lstStyle/>
          <a:p>
            <a:pPr marL="0" indent="0" algn="l">
              <a:lnSpc>
                <a:spcPts val="2750"/>
              </a:lnSpc>
              <a:buNone/>
            </a:pPr>
            <a:r>
              <a:rPr lang="en-US" sz="2000" dirty="0">
                <a:solidFill>
                  <a:srgbClr val="151617"/>
                </a:solidFill>
                <a:latin typeface="Inconsolata" pitchFamily="34" charset="0"/>
                <a:ea typeface="Inconsolata" pitchFamily="34" charset="-122"/>
                <a:cs typeface="Inconsolata" pitchFamily="34" charset="-120"/>
              </a:rPr>
              <a:t>DISTRIBUTION BETWEEN AGE AND LOAN STATUS SHOWS THAT MOST APPLICANTS AT THE AGE OF 20~32 UNFORTUNATLY COULD NOT REPAY THE LOAN</a:t>
            </a:r>
            <a:endParaRPr lang="en-US" sz="2000" dirty="0"/>
          </a:p>
        </p:txBody>
      </p:sp>
      <p:pic>
        <p:nvPicPr>
          <p:cNvPr id="9" name="Image 2" descr="preencoded.png"/>
          <p:cNvPicPr>
            <a:picLocks noChangeAspect="1"/>
          </p:cNvPicPr>
          <p:nvPr/>
        </p:nvPicPr>
        <p:blipFill>
          <a:blip r:embed="rId5"/>
          <a:stretch>
            <a:fillRect/>
          </a:stretch>
        </p:blipFill>
        <p:spPr>
          <a:xfrm>
            <a:off x="9869210" y="1875711"/>
            <a:ext cx="4002405" cy="3140750"/>
          </a:xfrm>
          <a:prstGeom prst="rect">
            <a:avLst/>
          </a:prstGeom>
        </p:spPr>
      </p:pic>
      <p:sp>
        <p:nvSpPr>
          <p:cNvPr id="10" name="Text 5"/>
          <p:cNvSpPr/>
          <p:nvPr/>
        </p:nvSpPr>
        <p:spPr>
          <a:xfrm>
            <a:off x="9869210" y="5264706"/>
            <a:ext cx="2758678" cy="344805"/>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KDE</a:t>
            </a:r>
            <a:endParaRPr lang="en-US" sz="2150" dirty="0"/>
          </a:p>
        </p:txBody>
      </p:sp>
      <p:sp>
        <p:nvSpPr>
          <p:cNvPr id="11" name="Text 6"/>
          <p:cNvSpPr/>
          <p:nvPr/>
        </p:nvSpPr>
        <p:spPr>
          <a:xfrm>
            <a:off x="9869210" y="5830133"/>
            <a:ext cx="4002405" cy="353139"/>
          </a:xfrm>
          <a:prstGeom prst="rect">
            <a:avLst/>
          </a:prstGeom>
          <a:noFill/>
          <a:ln/>
        </p:spPr>
        <p:txBody>
          <a:bodyPr wrap="none" lIns="0" tIns="0" rIns="0" bIns="0" rtlCol="0" anchor="t"/>
          <a:lstStyle/>
          <a:p>
            <a:pPr marL="0" indent="0" algn="l">
              <a:lnSpc>
                <a:spcPts val="2750"/>
              </a:lnSpc>
              <a:buNone/>
            </a:pP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3652" y="505658"/>
            <a:ext cx="6051590" cy="574715"/>
          </a:xfrm>
          <a:prstGeom prst="rect">
            <a:avLst/>
          </a:prstGeom>
          <a:noFill/>
          <a:ln/>
        </p:spPr>
        <p:txBody>
          <a:bodyPr wrap="none" lIns="0" tIns="0" rIns="0" bIns="0" rtlCol="0" anchor="t"/>
          <a:lstStyle/>
          <a:p>
            <a:pPr marL="0" indent="0" algn="l">
              <a:lnSpc>
                <a:spcPts val="4500"/>
              </a:lnSpc>
              <a:buNone/>
            </a:pPr>
            <a:r>
              <a:rPr lang="en-US" sz="3600" b="1" dirty="0">
                <a:solidFill>
                  <a:srgbClr val="151617"/>
                </a:solidFill>
                <a:latin typeface="Montserrat Black" pitchFamily="34" charset="0"/>
                <a:ea typeface="Montserrat Black" pitchFamily="34" charset="-122"/>
                <a:cs typeface="Montserrat Black" pitchFamily="34" charset="-120"/>
              </a:rPr>
              <a:t>GENDER DISTRIBUTION :</a:t>
            </a:r>
            <a:endParaRPr lang="en-US" sz="3600" dirty="0"/>
          </a:p>
        </p:txBody>
      </p:sp>
      <p:pic>
        <p:nvPicPr>
          <p:cNvPr id="3" name="Image 0" descr="preencoded.png"/>
          <p:cNvPicPr>
            <a:picLocks noChangeAspect="1"/>
          </p:cNvPicPr>
          <p:nvPr/>
        </p:nvPicPr>
        <p:blipFill>
          <a:blip r:embed="rId3"/>
          <a:stretch>
            <a:fillRect/>
          </a:stretch>
        </p:blipFill>
        <p:spPr>
          <a:xfrm>
            <a:off x="643652" y="1563053"/>
            <a:ext cx="4316849" cy="4731068"/>
          </a:xfrm>
          <a:prstGeom prst="rect">
            <a:avLst/>
          </a:prstGeom>
        </p:spPr>
      </p:pic>
      <p:sp>
        <p:nvSpPr>
          <p:cNvPr id="4" name="Text 1"/>
          <p:cNvSpPr/>
          <p:nvPr/>
        </p:nvSpPr>
        <p:spPr>
          <a:xfrm>
            <a:off x="643652" y="6500932"/>
            <a:ext cx="2298859" cy="287298"/>
          </a:xfrm>
          <a:prstGeom prst="rect">
            <a:avLst/>
          </a:prstGeom>
          <a:noFill/>
          <a:ln/>
        </p:spPr>
        <p:txBody>
          <a:bodyPr wrap="none" lIns="0" tIns="0" rIns="0" bIns="0" rtlCol="0" anchor="t"/>
          <a:lstStyle/>
          <a:p>
            <a:pPr marL="0" indent="0" algn="l">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PIE CHART</a:t>
            </a:r>
            <a:endParaRPr lang="en-US" sz="1800" dirty="0"/>
          </a:p>
        </p:txBody>
      </p:sp>
      <p:sp>
        <p:nvSpPr>
          <p:cNvPr id="5" name="Text 2"/>
          <p:cNvSpPr/>
          <p:nvPr/>
        </p:nvSpPr>
        <p:spPr>
          <a:xfrm>
            <a:off x="643652" y="6972062"/>
            <a:ext cx="6448544" cy="588645"/>
          </a:xfrm>
          <a:prstGeom prst="rect">
            <a:avLst/>
          </a:prstGeom>
          <a:noFill/>
          <a:ln/>
        </p:spPr>
        <p:txBody>
          <a:bodyPr wrap="square" lIns="0" tIns="0" rIns="0" bIns="0" rtlCol="0" anchor="t"/>
          <a:lstStyle/>
          <a:p>
            <a:pPr marL="0" indent="0" algn="l">
              <a:lnSpc>
                <a:spcPts val="2300"/>
              </a:lnSpc>
              <a:buNone/>
            </a:pPr>
            <a:r>
              <a:rPr lang="en-US" sz="2000" dirty="0">
                <a:solidFill>
                  <a:srgbClr val="151617"/>
                </a:solidFill>
                <a:latin typeface="Inconsolata" pitchFamily="34" charset="0"/>
                <a:ea typeface="Inconsolata" pitchFamily="34" charset="-122"/>
                <a:cs typeface="Inconsolata" pitchFamily="34" charset="-120"/>
              </a:rPr>
              <a:t>DISTRIBUTION OF GENDER SHOWS THAT MALES TEND TO HAVE A WIDER RANGE OF APPLICANTS BUT NOT VERY WIDE</a:t>
            </a:r>
            <a:endParaRPr lang="en-US" sz="2000" dirty="0"/>
          </a:p>
        </p:txBody>
      </p:sp>
      <p:pic>
        <p:nvPicPr>
          <p:cNvPr id="6" name="Image 1" descr="preencoded.png"/>
          <p:cNvPicPr>
            <a:picLocks noChangeAspect="1"/>
          </p:cNvPicPr>
          <p:nvPr/>
        </p:nvPicPr>
        <p:blipFill>
          <a:blip r:embed="rId4"/>
          <a:stretch>
            <a:fillRect/>
          </a:stretch>
        </p:blipFill>
        <p:spPr>
          <a:xfrm>
            <a:off x="7548443" y="1563053"/>
            <a:ext cx="5026938" cy="4106108"/>
          </a:xfrm>
          <a:prstGeom prst="rect">
            <a:avLst/>
          </a:prstGeom>
        </p:spPr>
      </p:pic>
      <p:sp>
        <p:nvSpPr>
          <p:cNvPr id="7" name="Text 3"/>
          <p:cNvSpPr/>
          <p:nvPr/>
        </p:nvSpPr>
        <p:spPr>
          <a:xfrm>
            <a:off x="7548443" y="5875973"/>
            <a:ext cx="2298859" cy="287298"/>
          </a:xfrm>
          <a:prstGeom prst="rect">
            <a:avLst/>
          </a:prstGeom>
          <a:noFill/>
          <a:ln/>
        </p:spPr>
        <p:txBody>
          <a:bodyPr wrap="none" lIns="0" tIns="0" rIns="0" bIns="0" rtlCol="0" anchor="t"/>
          <a:lstStyle/>
          <a:p>
            <a:pPr marL="0" indent="0" algn="l">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BAR CHART</a:t>
            </a:r>
            <a:endParaRPr lang="en-US" sz="1800" dirty="0"/>
          </a:p>
        </p:txBody>
      </p:sp>
      <p:sp>
        <p:nvSpPr>
          <p:cNvPr id="8" name="Text 4"/>
          <p:cNvSpPr/>
          <p:nvPr/>
        </p:nvSpPr>
        <p:spPr>
          <a:xfrm>
            <a:off x="7548443" y="6347103"/>
            <a:ext cx="6445806" cy="294323"/>
          </a:xfrm>
          <a:prstGeom prst="rect">
            <a:avLst/>
          </a:prstGeom>
          <a:noFill/>
          <a:ln/>
        </p:spPr>
        <p:txBody>
          <a:bodyPr wrap="none" lIns="0" tIns="0" rIns="0" bIns="0" rtlCol="0" anchor="t"/>
          <a:lstStyle/>
          <a:p>
            <a:pPr marL="0" indent="0" algn="l">
              <a:lnSpc>
                <a:spcPts val="2300"/>
              </a:lnSpc>
              <a:buNone/>
            </a:pPr>
            <a:r>
              <a:rPr lang="en-US" sz="2000" dirty="0">
                <a:solidFill>
                  <a:srgbClr val="151617"/>
                </a:solidFill>
                <a:latin typeface="Inconsolata" pitchFamily="34" charset="0"/>
                <a:ea typeface="Inconsolata" pitchFamily="34" charset="-122"/>
                <a:cs typeface="Inconsolata" pitchFamily="34" charset="-120"/>
              </a:rPr>
              <a:t>BETWEEN GENDER AND LOAN STATUS</a:t>
            </a:r>
            <a:endParaRPr lang="en-US" sz="2000" dirty="0"/>
          </a:p>
        </p:txBody>
      </p:sp>
      <p:sp>
        <p:nvSpPr>
          <p:cNvPr id="9" name="Text 5"/>
          <p:cNvSpPr/>
          <p:nvPr/>
        </p:nvSpPr>
        <p:spPr>
          <a:xfrm>
            <a:off x="7548443" y="6806922"/>
            <a:ext cx="6445806" cy="588645"/>
          </a:xfrm>
          <a:prstGeom prst="rect">
            <a:avLst/>
          </a:prstGeom>
          <a:noFill/>
          <a:ln/>
        </p:spPr>
        <p:txBody>
          <a:bodyPr wrap="square" lIns="0" tIns="0" rIns="0" bIns="0" rtlCol="0" anchor="t"/>
          <a:lstStyle/>
          <a:p>
            <a:pPr marL="0" indent="0" algn="l">
              <a:lnSpc>
                <a:spcPts val="2300"/>
              </a:lnSpc>
              <a:buNone/>
            </a:pPr>
            <a:r>
              <a:rPr lang="en-US" sz="2000" dirty="0">
                <a:solidFill>
                  <a:srgbClr val="151617"/>
                </a:solidFill>
                <a:latin typeface="Inconsolata" pitchFamily="34" charset="0"/>
                <a:ea typeface="Inconsolata" pitchFamily="34" charset="-122"/>
                <a:cs typeface="Inconsolata" pitchFamily="34" charset="-120"/>
              </a:rPr>
              <a:t>DISTRIBUTION BETWEEN GENDER AND LOAN STATUS SHOWS THAT MALES HAVE A HIGHER CHANCE OF NOT REPAYING THE LOAN</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4119" y="452080"/>
            <a:ext cx="6194584" cy="512564"/>
          </a:xfrm>
          <a:prstGeom prst="rect">
            <a:avLst/>
          </a:prstGeom>
          <a:noFill/>
          <a:ln/>
        </p:spPr>
        <p:txBody>
          <a:bodyPr wrap="none" lIns="0" tIns="0" rIns="0" bIns="0" rtlCol="0" anchor="t"/>
          <a:lstStyle/>
          <a:p>
            <a:pPr marL="0" indent="0" algn="l">
              <a:lnSpc>
                <a:spcPts val="4000"/>
              </a:lnSpc>
              <a:buNone/>
            </a:pPr>
            <a:r>
              <a:rPr lang="en-US" sz="3200" b="1" dirty="0">
                <a:solidFill>
                  <a:srgbClr val="151617"/>
                </a:solidFill>
                <a:latin typeface="Montserrat Black" pitchFamily="34" charset="0"/>
                <a:ea typeface="Montserrat Black" pitchFamily="34" charset="-122"/>
                <a:cs typeface="Montserrat Black" pitchFamily="34" charset="-120"/>
              </a:rPr>
              <a:t>EDUCATION DISTRIBUTION :</a:t>
            </a:r>
            <a:endParaRPr lang="en-US" sz="3200" dirty="0"/>
          </a:p>
        </p:txBody>
      </p:sp>
      <p:pic>
        <p:nvPicPr>
          <p:cNvPr id="3" name="Image 0" descr="preencoded.png"/>
          <p:cNvPicPr>
            <a:picLocks noChangeAspect="1"/>
          </p:cNvPicPr>
          <p:nvPr/>
        </p:nvPicPr>
        <p:blipFill>
          <a:blip r:embed="rId3"/>
          <a:stretch>
            <a:fillRect/>
          </a:stretch>
        </p:blipFill>
        <p:spPr>
          <a:xfrm>
            <a:off x="574119" y="1395055"/>
            <a:ext cx="4520089" cy="2728674"/>
          </a:xfrm>
          <a:prstGeom prst="rect">
            <a:avLst/>
          </a:prstGeom>
        </p:spPr>
      </p:pic>
      <p:sp>
        <p:nvSpPr>
          <p:cNvPr id="4" name="Text 1"/>
          <p:cNvSpPr/>
          <p:nvPr/>
        </p:nvSpPr>
        <p:spPr>
          <a:xfrm>
            <a:off x="574119" y="4308158"/>
            <a:ext cx="2050494" cy="256223"/>
          </a:xfrm>
          <a:prstGeom prst="rect">
            <a:avLst/>
          </a:prstGeom>
          <a:noFill/>
          <a:ln/>
        </p:spPr>
        <p:txBody>
          <a:bodyPr wrap="none" lIns="0" tIns="0" rIns="0" bIns="0" rtlCol="0" anchor="t"/>
          <a:lstStyle/>
          <a:p>
            <a:pPr marL="0" indent="0" algn="l">
              <a:lnSpc>
                <a:spcPts val="2000"/>
              </a:lnSpc>
              <a:buNone/>
            </a:pPr>
            <a:r>
              <a:rPr lang="en-US" sz="2000" b="1" dirty="0">
                <a:solidFill>
                  <a:srgbClr val="151617"/>
                </a:solidFill>
                <a:latin typeface="Montserrat Black" pitchFamily="34" charset="0"/>
                <a:ea typeface="Montserrat Black" pitchFamily="34" charset="-122"/>
                <a:cs typeface="Montserrat Black" pitchFamily="34" charset="-120"/>
              </a:rPr>
              <a:t>BAR CHART</a:t>
            </a:r>
            <a:endParaRPr lang="en-US" sz="2000" dirty="0"/>
          </a:p>
        </p:txBody>
      </p:sp>
      <p:sp>
        <p:nvSpPr>
          <p:cNvPr id="5" name="Text 2"/>
          <p:cNvSpPr/>
          <p:nvPr/>
        </p:nvSpPr>
        <p:spPr>
          <a:xfrm>
            <a:off x="574119" y="4728329"/>
            <a:ext cx="6541056" cy="524828"/>
          </a:xfrm>
          <a:prstGeom prst="rect">
            <a:avLst/>
          </a:prstGeom>
          <a:noFill/>
          <a:ln/>
        </p:spPr>
        <p:txBody>
          <a:bodyPr wrap="square" lIns="0" tIns="0" rIns="0" bIns="0" rtlCol="0" anchor="t"/>
          <a:lstStyle/>
          <a:p>
            <a:pPr marL="0" indent="0" algn="l">
              <a:lnSpc>
                <a:spcPts val="2050"/>
              </a:lnSpc>
              <a:buNone/>
            </a:pPr>
            <a:r>
              <a:rPr lang="en-US" sz="2000" dirty="0">
                <a:solidFill>
                  <a:srgbClr val="151617"/>
                </a:solidFill>
                <a:latin typeface="Inconsolata" pitchFamily="34" charset="0"/>
                <a:ea typeface="Inconsolata" pitchFamily="34" charset="-122"/>
                <a:cs typeface="Inconsolata" pitchFamily="34" charset="-120"/>
              </a:rPr>
              <a:t>DISTRIBUTION OF EDUCATION SHOWS THAT MOST APPLICANTS EDUCATIONAL BACKGROUND 1. BACHELOR FOLLOWED BY (ASSOCIATE AND HIGH SCHOOL)</a:t>
            </a:r>
            <a:endParaRPr lang="en-US" sz="2000" dirty="0"/>
          </a:p>
        </p:txBody>
      </p:sp>
      <p:pic>
        <p:nvPicPr>
          <p:cNvPr id="6" name="Image 1" descr="preencoded.png"/>
          <p:cNvPicPr>
            <a:picLocks noChangeAspect="1"/>
          </p:cNvPicPr>
          <p:nvPr/>
        </p:nvPicPr>
        <p:blipFill>
          <a:blip r:embed="rId4"/>
          <a:stretch>
            <a:fillRect/>
          </a:stretch>
        </p:blipFill>
        <p:spPr>
          <a:xfrm>
            <a:off x="7522845" y="1395055"/>
            <a:ext cx="4826198" cy="4170640"/>
          </a:xfrm>
          <a:prstGeom prst="rect">
            <a:avLst/>
          </a:prstGeom>
        </p:spPr>
      </p:pic>
      <p:sp>
        <p:nvSpPr>
          <p:cNvPr id="7" name="Text 3"/>
          <p:cNvSpPr/>
          <p:nvPr/>
        </p:nvSpPr>
        <p:spPr>
          <a:xfrm>
            <a:off x="7522845" y="5750123"/>
            <a:ext cx="2050494" cy="256223"/>
          </a:xfrm>
          <a:prstGeom prst="rect">
            <a:avLst/>
          </a:prstGeom>
          <a:noFill/>
          <a:ln/>
        </p:spPr>
        <p:txBody>
          <a:bodyPr wrap="none" lIns="0" tIns="0" rIns="0" bIns="0" rtlCol="0" anchor="t"/>
          <a:lstStyle/>
          <a:p>
            <a:pPr marL="0" indent="0" algn="l">
              <a:lnSpc>
                <a:spcPts val="2000"/>
              </a:lnSpc>
              <a:buNone/>
            </a:pPr>
            <a:r>
              <a:rPr lang="en-US" sz="2000" b="1" dirty="0">
                <a:solidFill>
                  <a:srgbClr val="151617"/>
                </a:solidFill>
                <a:latin typeface="Montserrat Black" pitchFamily="34" charset="0"/>
                <a:ea typeface="Montserrat Black" pitchFamily="34" charset="-122"/>
                <a:cs typeface="Montserrat Black" pitchFamily="34" charset="-120"/>
              </a:rPr>
              <a:t>BAR CHART</a:t>
            </a:r>
            <a:endParaRPr lang="en-US" sz="2000" dirty="0"/>
          </a:p>
        </p:txBody>
      </p:sp>
      <p:sp>
        <p:nvSpPr>
          <p:cNvPr id="8" name="Text 4"/>
          <p:cNvSpPr/>
          <p:nvPr/>
        </p:nvSpPr>
        <p:spPr>
          <a:xfrm>
            <a:off x="7522845" y="6170295"/>
            <a:ext cx="6541056" cy="262414"/>
          </a:xfrm>
          <a:prstGeom prst="rect">
            <a:avLst/>
          </a:prstGeom>
          <a:noFill/>
          <a:ln/>
        </p:spPr>
        <p:txBody>
          <a:bodyPr wrap="none" lIns="0" tIns="0" rIns="0" bIns="0" rtlCol="0" anchor="t"/>
          <a:lstStyle/>
          <a:p>
            <a:pPr marL="0" indent="0" algn="l">
              <a:lnSpc>
                <a:spcPts val="2050"/>
              </a:lnSpc>
              <a:buNone/>
            </a:pPr>
            <a:r>
              <a:rPr lang="en-US" sz="2000" dirty="0">
                <a:solidFill>
                  <a:srgbClr val="151617"/>
                </a:solidFill>
                <a:latin typeface="Inconsolata" pitchFamily="34" charset="0"/>
                <a:ea typeface="Inconsolata" pitchFamily="34" charset="-122"/>
                <a:cs typeface="Inconsolata" pitchFamily="34" charset="-120"/>
              </a:rPr>
              <a:t>BETWEEN EDUCATION AND LOAN STATUS</a:t>
            </a:r>
            <a:endParaRPr lang="en-US" sz="2000" dirty="0"/>
          </a:p>
        </p:txBody>
      </p:sp>
      <p:sp>
        <p:nvSpPr>
          <p:cNvPr id="9" name="Text 5"/>
          <p:cNvSpPr/>
          <p:nvPr/>
        </p:nvSpPr>
        <p:spPr>
          <a:xfrm>
            <a:off x="7315200" y="6432709"/>
            <a:ext cx="6541056" cy="1049655"/>
          </a:xfrm>
          <a:prstGeom prst="rect">
            <a:avLst/>
          </a:prstGeom>
          <a:noFill/>
          <a:ln/>
        </p:spPr>
        <p:txBody>
          <a:bodyPr wrap="square" lIns="0" tIns="0" rIns="0" bIns="0" rtlCol="0" anchor="t"/>
          <a:lstStyle/>
          <a:p>
            <a:pPr marL="0" indent="0" algn="l">
              <a:lnSpc>
                <a:spcPts val="2050"/>
              </a:lnSpc>
              <a:buNone/>
            </a:pPr>
            <a:r>
              <a:rPr lang="en-US" sz="2000" dirty="0">
                <a:solidFill>
                  <a:srgbClr val="151617"/>
                </a:solidFill>
                <a:latin typeface="Inconsolata" pitchFamily="34" charset="0"/>
                <a:ea typeface="Inconsolata" pitchFamily="34" charset="-122"/>
                <a:cs typeface="Inconsolata" pitchFamily="34" charset="-120"/>
              </a:rPr>
              <a:t>DISTRIBUTION BETWEEN EDUCATION AND LOAN STATUS SHOWS THAT MOST APPLICANTS WITH BACHELOR EDUCATIONAL BACKGROUND UNFORTUNATLY COULD NOT REPAY THE LOAN AND ALSO THERE IS A VERY HIGH CHANCE OF NOT REPAYING AT APPLICANTS WITH ASSOCIATE AND HIGH SCHOOL EDUCATIONAL BACKGROUND</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27102" y="492681"/>
            <a:ext cx="5828109" cy="559832"/>
          </a:xfrm>
          <a:prstGeom prst="rect">
            <a:avLst/>
          </a:prstGeom>
          <a:noFill/>
          <a:ln/>
        </p:spPr>
        <p:txBody>
          <a:bodyPr wrap="none" lIns="0" tIns="0" rIns="0" bIns="0" rtlCol="0" anchor="t"/>
          <a:lstStyle/>
          <a:p>
            <a:pPr marL="0" indent="0" algn="l">
              <a:lnSpc>
                <a:spcPts val="4400"/>
              </a:lnSpc>
              <a:buNone/>
            </a:pPr>
            <a:r>
              <a:rPr lang="en-US" sz="3500" b="1" dirty="0">
                <a:solidFill>
                  <a:srgbClr val="151617"/>
                </a:solidFill>
                <a:latin typeface="Montserrat Black" pitchFamily="34" charset="0"/>
                <a:ea typeface="Montserrat Black" pitchFamily="34" charset="-122"/>
                <a:cs typeface="Montserrat Black" pitchFamily="34" charset="-120"/>
              </a:rPr>
              <a:t>INCOME DISTRIBUTION :</a:t>
            </a:r>
            <a:endParaRPr lang="en-US" sz="3500" dirty="0"/>
          </a:p>
        </p:txBody>
      </p:sp>
      <p:pic>
        <p:nvPicPr>
          <p:cNvPr id="3" name="Image 0" descr="preencoded.png"/>
          <p:cNvPicPr>
            <a:picLocks noChangeAspect="1"/>
          </p:cNvPicPr>
          <p:nvPr/>
        </p:nvPicPr>
        <p:blipFill>
          <a:blip r:embed="rId3"/>
          <a:stretch>
            <a:fillRect/>
          </a:stretch>
        </p:blipFill>
        <p:spPr>
          <a:xfrm>
            <a:off x="627102" y="1522809"/>
            <a:ext cx="3145512" cy="3083481"/>
          </a:xfrm>
          <a:prstGeom prst="rect">
            <a:avLst/>
          </a:prstGeom>
        </p:spPr>
      </p:pic>
      <p:sp>
        <p:nvSpPr>
          <p:cNvPr id="4" name="Text 1"/>
          <p:cNvSpPr/>
          <p:nvPr/>
        </p:nvSpPr>
        <p:spPr>
          <a:xfrm>
            <a:off x="627102" y="4807863"/>
            <a:ext cx="2239685" cy="279916"/>
          </a:xfrm>
          <a:prstGeom prst="rect">
            <a:avLst/>
          </a:prstGeom>
          <a:noFill/>
          <a:ln/>
        </p:spPr>
        <p:txBody>
          <a:bodyPr wrap="none" lIns="0" tIns="0" rIns="0" bIns="0" rtlCol="0" anchor="t"/>
          <a:lstStyle/>
          <a:p>
            <a:pPr marL="0" indent="0" algn="l">
              <a:lnSpc>
                <a:spcPts val="2200"/>
              </a:lnSpc>
              <a:buNone/>
            </a:pPr>
            <a:r>
              <a:rPr lang="en-US" sz="1750" b="1" dirty="0">
                <a:solidFill>
                  <a:srgbClr val="151617"/>
                </a:solidFill>
                <a:latin typeface="Montserrat Black" pitchFamily="34" charset="0"/>
                <a:ea typeface="Montserrat Black" pitchFamily="34" charset="-122"/>
                <a:cs typeface="Montserrat Black" pitchFamily="34" charset="-120"/>
              </a:rPr>
              <a:t>HISTOGRAM</a:t>
            </a:r>
            <a:endParaRPr lang="en-US" sz="1750" dirty="0"/>
          </a:p>
        </p:txBody>
      </p:sp>
      <p:sp>
        <p:nvSpPr>
          <p:cNvPr id="5" name="Text 2"/>
          <p:cNvSpPr/>
          <p:nvPr/>
        </p:nvSpPr>
        <p:spPr>
          <a:xfrm>
            <a:off x="627102" y="5266849"/>
            <a:ext cx="4166949" cy="573405"/>
          </a:xfrm>
          <a:prstGeom prst="rect">
            <a:avLst/>
          </a:prstGeom>
          <a:noFill/>
          <a:ln/>
        </p:spPr>
        <p:txBody>
          <a:bodyPr wrap="square" lIns="0" tIns="0" rIns="0" bIns="0" rtlCol="0" anchor="t"/>
          <a:lstStyle/>
          <a:p>
            <a:pPr marL="0" indent="0" algn="l">
              <a:lnSpc>
                <a:spcPts val="2250"/>
              </a:lnSpc>
              <a:buNone/>
            </a:pPr>
            <a:r>
              <a:rPr lang="en-US" sz="2000" dirty="0">
                <a:solidFill>
                  <a:srgbClr val="151617"/>
                </a:solidFill>
                <a:latin typeface="Inconsolata" pitchFamily="34" charset="0"/>
                <a:ea typeface="Inconsolata" pitchFamily="34" charset="-122"/>
                <a:cs typeface="Inconsolata" pitchFamily="34" charset="-120"/>
              </a:rPr>
              <a:t>DISTRIBUTION OF INCOME SHOWS THAT MOST APPLICANTS HAVE AN INCOME OF 800,000</a:t>
            </a:r>
            <a:endParaRPr lang="en-US" sz="2000" dirty="0"/>
          </a:p>
        </p:txBody>
      </p:sp>
      <p:pic>
        <p:nvPicPr>
          <p:cNvPr id="6" name="Image 1" descr="preencoded.png"/>
          <p:cNvPicPr>
            <a:picLocks noChangeAspect="1"/>
          </p:cNvPicPr>
          <p:nvPr/>
        </p:nvPicPr>
        <p:blipFill>
          <a:blip r:embed="rId4"/>
          <a:stretch>
            <a:fillRect/>
          </a:stretch>
        </p:blipFill>
        <p:spPr>
          <a:xfrm>
            <a:off x="5238631" y="1522809"/>
            <a:ext cx="3145512" cy="2524125"/>
          </a:xfrm>
          <a:prstGeom prst="rect">
            <a:avLst/>
          </a:prstGeom>
        </p:spPr>
      </p:pic>
      <p:sp>
        <p:nvSpPr>
          <p:cNvPr id="7" name="Text 3"/>
          <p:cNvSpPr/>
          <p:nvPr/>
        </p:nvSpPr>
        <p:spPr>
          <a:xfrm>
            <a:off x="5238631" y="4248507"/>
            <a:ext cx="2239685" cy="279916"/>
          </a:xfrm>
          <a:prstGeom prst="rect">
            <a:avLst/>
          </a:prstGeom>
          <a:noFill/>
          <a:ln/>
        </p:spPr>
        <p:txBody>
          <a:bodyPr wrap="none" lIns="0" tIns="0" rIns="0" bIns="0" rtlCol="0" anchor="t"/>
          <a:lstStyle/>
          <a:p>
            <a:pPr marL="0" indent="0" algn="l">
              <a:lnSpc>
                <a:spcPts val="2200"/>
              </a:lnSpc>
              <a:buNone/>
            </a:pPr>
            <a:r>
              <a:rPr lang="en-US" sz="1750" b="1" dirty="0">
                <a:solidFill>
                  <a:srgbClr val="151617"/>
                </a:solidFill>
                <a:latin typeface="Montserrat Black" pitchFamily="34" charset="0"/>
                <a:ea typeface="Montserrat Black" pitchFamily="34" charset="-122"/>
                <a:cs typeface="Montserrat Black" pitchFamily="34" charset="-120"/>
              </a:rPr>
              <a:t>KDE</a:t>
            </a:r>
            <a:endParaRPr lang="en-US" sz="1750" dirty="0"/>
          </a:p>
        </p:txBody>
      </p:sp>
      <p:sp>
        <p:nvSpPr>
          <p:cNvPr id="8" name="Text 4"/>
          <p:cNvSpPr/>
          <p:nvPr/>
        </p:nvSpPr>
        <p:spPr>
          <a:xfrm>
            <a:off x="5238631" y="4707493"/>
            <a:ext cx="4166949" cy="286703"/>
          </a:xfrm>
          <a:prstGeom prst="rect">
            <a:avLst/>
          </a:prstGeom>
          <a:noFill/>
          <a:ln/>
        </p:spPr>
        <p:txBody>
          <a:bodyPr wrap="none" lIns="0" tIns="0" rIns="0" bIns="0" rtlCol="0" anchor="t"/>
          <a:lstStyle/>
          <a:p>
            <a:pPr marL="0" indent="0" algn="l">
              <a:lnSpc>
                <a:spcPts val="2250"/>
              </a:lnSpc>
              <a:buNone/>
            </a:pPr>
            <a:endParaRPr lang="en-US" sz="1400" dirty="0"/>
          </a:p>
        </p:txBody>
      </p:sp>
      <p:pic>
        <p:nvPicPr>
          <p:cNvPr id="9" name="Image 2" descr="preencoded.png"/>
          <p:cNvPicPr>
            <a:picLocks noChangeAspect="1"/>
          </p:cNvPicPr>
          <p:nvPr/>
        </p:nvPicPr>
        <p:blipFill>
          <a:blip r:embed="rId5"/>
          <a:stretch>
            <a:fillRect/>
          </a:stretch>
        </p:blipFill>
        <p:spPr>
          <a:xfrm>
            <a:off x="9850160" y="1522809"/>
            <a:ext cx="4166949" cy="3422213"/>
          </a:xfrm>
          <a:prstGeom prst="rect">
            <a:avLst/>
          </a:prstGeom>
        </p:spPr>
      </p:pic>
      <p:sp>
        <p:nvSpPr>
          <p:cNvPr id="10" name="Text 5"/>
          <p:cNvSpPr/>
          <p:nvPr/>
        </p:nvSpPr>
        <p:spPr>
          <a:xfrm>
            <a:off x="9850160" y="5146596"/>
            <a:ext cx="2239685" cy="279916"/>
          </a:xfrm>
          <a:prstGeom prst="rect">
            <a:avLst/>
          </a:prstGeom>
          <a:noFill/>
          <a:ln/>
        </p:spPr>
        <p:txBody>
          <a:bodyPr wrap="none" lIns="0" tIns="0" rIns="0" bIns="0" rtlCol="0" anchor="t"/>
          <a:lstStyle/>
          <a:p>
            <a:pPr marL="0" indent="0" algn="l">
              <a:lnSpc>
                <a:spcPts val="2200"/>
              </a:lnSpc>
              <a:buNone/>
            </a:pPr>
            <a:r>
              <a:rPr lang="en-US" sz="1750" b="1" dirty="0">
                <a:solidFill>
                  <a:srgbClr val="151617"/>
                </a:solidFill>
                <a:latin typeface="Montserrat Black" pitchFamily="34" charset="0"/>
                <a:ea typeface="Montserrat Black" pitchFamily="34" charset="-122"/>
                <a:cs typeface="Montserrat Black" pitchFamily="34" charset="-120"/>
              </a:rPr>
              <a:t>BOX PLOT</a:t>
            </a:r>
            <a:endParaRPr lang="en-US" sz="1750" dirty="0"/>
          </a:p>
        </p:txBody>
      </p:sp>
      <p:sp>
        <p:nvSpPr>
          <p:cNvPr id="11" name="Text 6"/>
          <p:cNvSpPr/>
          <p:nvPr/>
        </p:nvSpPr>
        <p:spPr>
          <a:xfrm>
            <a:off x="9850160" y="5605582"/>
            <a:ext cx="4166949" cy="559832"/>
          </a:xfrm>
          <a:prstGeom prst="rect">
            <a:avLst/>
          </a:prstGeom>
          <a:noFill/>
          <a:ln/>
        </p:spPr>
        <p:txBody>
          <a:bodyPr wrap="square" lIns="0" tIns="0" rIns="0" bIns="0" rtlCol="0" anchor="t"/>
          <a:lstStyle/>
          <a:p>
            <a:pPr marL="0" indent="0" algn="l">
              <a:lnSpc>
                <a:spcPts val="2200"/>
              </a:lnSpc>
              <a:buNone/>
            </a:pPr>
            <a:r>
              <a:rPr lang="en-US" sz="1750" b="1" dirty="0">
                <a:solidFill>
                  <a:srgbClr val="151617"/>
                </a:solidFill>
                <a:latin typeface="Montserrat Black" pitchFamily="34" charset="0"/>
                <a:ea typeface="Montserrat Black" pitchFamily="34" charset="-122"/>
                <a:cs typeface="Montserrat Black" pitchFamily="34" charset="-120"/>
              </a:rPr>
              <a:t>BETWEEN INCOME AND LOAN STATUS</a:t>
            </a:r>
            <a:endParaRPr lang="en-US" sz="1750" dirty="0"/>
          </a:p>
        </p:txBody>
      </p:sp>
      <p:sp>
        <p:nvSpPr>
          <p:cNvPr id="12" name="Text 7"/>
          <p:cNvSpPr/>
          <p:nvPr/>
        </p:nvSpPr>
        <p:spPr>
          <a:xfrm>
            <a:off x="9850160" y="6344483"/>
            <a:ext cx="2239685" cy="279916"/>
          </a:xfrm>
          <a:prstGeom prst="rect">
            <a:avLst/>
          </a:prstGeom>
          <a:noFill/>
          <a:ln/>
        </p:spPr>
        <p:txBody>
          <a:bodyPr wrap="none" lIns="0" tIns="0" rIns="0" bIns="0" rtlCol="0" anchor="t"/>
          <a:lstStyle/>
          <a:p>
            <a:pPr marL="0" indent="0" algn="l">
              <a:lnSpc>
                <a:spcPts val="2200"/>
              </a:lnSpc>
              <a:buNone/>
            </a:pPr>
            <a:endParaRPr lang="en-US" sz="1750" dirty="0"/>
          </a:p>
        </p:txBody>
      </p:sp>
      <p:sp>
        <p:nvSpPr>
          <p:cNvPr id="13" name="Text 8"/>
          <p:cNvSpPr/>
          <p:nvPr/>
        </p:nvSpPr>
        <p:spPr>
          <a:xfrm>
            <a:off x="9850159" y="6344483"/>
            <a:ext cx="4166949" cy="1146810"/>
          </a:xfrm>
          <a:prstGeom prst="rect">
            <a:avLst/>
          </a:prstGeom>
          <a:noFill/>
          <a:ln/>
        </p:spPr>
        <p:txBody>
          <a:bodyPr wrap="square" lIns="0" tIns="0" rIns="0" bIns="0" rtlCol="0" anchor="t"/>
          <a:lstStyle/>
          <a:p>
            <a:pPr marL="0" indent="0" algn="l">
              <a:lnSpc>
                <a:spcPts val="2250"/>
              </a:lnSpc>
              <a:buNone/>
            </a:pPr>
            <a:r>
              <a:rPr lang="en-US" sz="2000" dirty="0">
                <a:solidFill>
                  <a:srgbClr val="151617"/>
                </a:solidFill>
                <a:latin typeface="Inconsolata" pitchFamily="34" charset="0"/>
                <a:ea typeface="Inconsolata" pitchFamily="34" charset="-122"/>
                <a:cs typeface="Inconsolata" pitchFamily="34" charset="-120"/>
              </a:rPr>
              <a:t>DISTRIBUTION BETWEEN INCOME AND LOAN STATUS SOME APPLICANTS HAVE EXTREMELY HIGH INCOME VALUES (like 5–7 million), WHICH ARE LIKELY EXTREME OUTLIERS</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9140" y="580668"/>
            <a:ext cx="8063865" cy="659844"/>
          </a:xfrm>
          <a:prstGeom prst="rect">
            <a:avLst/>
          </a:prstGeom>
          <a:noFill/>
          <a:ln/>
        </p:spPr>
        <p:txBody>
          <a:bodyPr wrap="none" lIns="0" tIns="0" rIns="0" bIns="0" rtlCol="0" anchor="t"/>
          <a:lstStyle/>
          <a:p>
            <a:pPr marL="0" indent="0" algn="l">
              <a:lnSpc>
                <a:spcPts val="5150"/>
              </a:lnSpc>
              <a:buNone/>
            </a:pPr>
            <a:r>
              <a:rPr lang="en-US" sz="4150" b="1" dirty="0">
                <a:solidFill>
                  <a:srgbClr val="151617"/>
                </a:solidFill>
                <a:latin typeface="Montserrat Black" pitchFamily="34" charset="0"/>
                <a:ea typeface="Montserrat Black" pitchFamily="34" charset="-122"/>
                <a:cs typeface="Montserrat Black" pitchFamily="34" charset="-120"/>
              </a:rPr>
              <a:t>EMPLOYMENT EXPERIENCE :</a:t>
            </a:r>
            <a:endParaRPr lang="en-US" sz="4150" dirty="0"/>
          </a:p>
        </p:txBody>
      </p:sp>
      <p:pic>
        <p:nvPicPr>
          <p:cNvPr id="3" name="Image 0" descr="preencoded.png"/>
          <p:cNvPicPr>
            <a:picLocks noChangeAspect="1"/>
          </p:cNvPicPr>
          <p:nvPr/>
        </p:nvPicPr>
        <p:blipFill>
          <a:blip r:embed="rId3"/>
          <a:stretch>
            <a:fillRect/>
          </a:stretch>
        </p:blipFill>
        <p:spPr>
          <a:xfrm>
            <a:off x="739140" y="1794748"/>
            <a:ext cx="4040148" cy="3960495"/>
          </a:xfrm>
          <a:prstGeom prst="rect">
            <a:avLst/>
          </a:prstGeom>
        </p:spPr>
      </p:pic>
      <p:sp>
        <p:nvSpPr>
          <p:cNvPr id="4" name="Text 1"/>
          <p:cNvSpPr/>
          <p:nvPr/>
        </p:nvSpPr>
        <p:spPr>
          <a:xfrm>
            <a:off x="739140" y="5992773"/>
            <a:ext cx="2639735" cy="329922"/>
          </a:xfrm>
          <a:prstGeom prst="rect">
            <a:avLst/>
          </a:prstGeom>
          <a:noFill/>
          <a:ln/>
        </p:spPr>
        <p:txBody>
          <a:bodyPr wrap="none" lIns="0" tIns="0" rIns="0" bIns="0" rtlCol="0" anchor="t"/>
          <a:lstStyle/>
          <a:p>
            <a:pPr marL="0" indent="0" algn="l">
              <a:lnSpc>
                <a:spcPts val="2550"/>
              </a:lnSpc>
              <a:buNone/>
            </a:pPr>
            <a:r>
              <a:rPr lang="en-US" sz="2050" b="1" dirty="0">
                <a:solidFill>
                  <a:srgbClr val="151617"/>
                </a:solidFill>
                <a:latin typeface="Montserrat Black" pitchFamily="34" charset="0"/>
                <a:ea typeface="Montserrat Black" pitchFamily="34" charset="-122"/>
                <a:cs typeface="Montserrat Black" pitchFamily="34" charset="-120"/>
              </a:rPr>
              <a:t>HISTOGRAM</a:t>
            </a:r>
            <a:endParaRPr lang="en-US" sz="2050" dirty="0"/>
          </a:p>
        </p:txBody>
      </p:sp>
      <p:sp>
        <p:nvSpPr>
          <p:cNvPr id="5" name="Text 2"/>
          <p:cNvSpPr/>
          <p:nvPr/>
        </p:nvSpPr>
        <p:spPr>
          <a:xfrm>
            <a:off x="739140" y="6533793"/>
            <a:ext cx="4040148" cy="1013698"/>
          </a:xfrm>
          <a:prstGeom prst="rect">
            <a:avLst/>
          </a:prstGeom>
          <a:noFill/>
          <a:ln/>
        </p:spPr>
        <p:txBody>
          <a:bodyPr wrap="square" lIns="0" tIns="0" rIns="0" bIns="0" rtlCol="0" anchor="t"/>
          <a:lstStyle/>
          <a:p>
            <a:pPr marL="0" indent="0" algn="l">
              <a:lnSpc>
                <a:spcPts val="2650"/>
              </a:lnSpc>
              <a:buNone/>
            </a:pPr>
            <a:r>
              <a:rPr lang="en-US" sz="2000" dirty="0">
                <a:solidFill>
                  <a:srgbClr val="151617"/>
                </a:solidFill>
                <a:latin typeface="Inconsolata" pitchFamily="34" charset="0"/>
                <a:ea typeface="Inconsolata" pitchFamily="34" charset="-122"/>
                <a:cs typeface="Inconsolata" pitchFamily="34" charset="-120"/>
              </a:rPr>
              <a:t>DISTRIBUTION OF YEARS OF EXPERIENCE SHOWS THAT MOST APPLICANTS HAVE 10 YEARS OF EXPERIENCE</a:t>
            </a:r>
            <a:endParaRPr lang="en-US" sz="2000" dirty="0"/>
          </a:p>
        </p:txBody>
      </p:sp>
      <p:pic>
        <p:nvPicPr>
          <p:cNvPr id="6" name="Image 1" descr="preencoded.png"/>
          <p:cNvPicPr>
            <a:picLocks noChangeAspect="1"/>
          </p:cNvPicPr>
          <p:nvPr/>
        </p:nvPicPr>
        <p:blipFill>
          <a:blip r:embed="rId4"/>
          <a:stretch>
            <a:fillRect/>
          </a:stretch>
        </p:blipFill>
        <p:spPr>
          <a:xfrm>
            <a:off x="5301972" y="1794748"/>
            <a:ext cx="4040148" cy="3191351"/>
          </a:xfrm>
          <a:prstGeom prst="rect">
            <a:avLst/>
          </a:prstGeom>
        </p:spPr>
      </p:pic>
      <p:sp>
        <p:nvSpPr>
          <p:cNvPr id="7" name="Text 3"/>
          <p:cNvSpPr/>
          <p:nvPr/>
        </p:nvSpPr>
        <p:spPr>
          <a:xfrm>
            <a:off x="5301972" y="5223629"/>
            <a:ext cx="2639735" cy="329922"/>
          </a:xfrm>
          <a:prstGeom prst="rect">
            <a:avLst/>
          </a:prstGeom>
          <a:noFill/>
          <a:ln/>
        </p:spPr>
        <p:txBody>
          <a:bodyPr wrap="none" lIns="0" tIns="0" rIns="0" bIns="0" rtlCol="0" anchor="t"/>
          <a:lstStyle/>
          <a:p>
            <a:pPr marL="0" indent="0" algn="l">
              <a:lnSpc>
                <a:spcPts val="2550"/>
              </a:lnSpc>
              <a:buNone/>
            </a:pPr>
            <a:r>
              <a:rPr lang="en-US" sz="2050" b="1" dirty="0">
                <a:solidFill>
                  <a:srgbClr val="151617"/>
                </a:solidFill>
                <a:latin typeface="Montserrat Black" pitchFamily="34" charset="0"/>
                <a:ea typeface="Montserrat Black" pitchFamily="34" charset="-122"/>
                <a:cs typeface="Montserrat Black" pitchFamily="34" charset="-120"/>
              </a:rPr>
              <a:t>KDE</a:t>
            </a:r>
            <a:endParaRPr lang="en-US" sz="2050" dirty="0"/>
          </a:p>
        </p:txBody>
      </p:sp>
      <p:sp>
        <p:nvSpPr>
          <p:cNvPr id="8" name="Text 4"/>
          <p:cNvSpPr/>
          <p:nvPr/>
        </p:nvSpPr>
        <p:spPr>
          <a:xfrm>
            <a:off x="5301972" y="5764649"/>
            <a:ext cx="4040148" cy="337899"/>
          </a:xfrm>
          <a:prstGeom prst="rect">
            <a:avLst/>
          </a:prstGeom>
          <a:noFill/>
          <a:ln/>
        </p:spPr>
        <p:txBody>
          <a:bodyPr wrap="none" lIns="0" tIns="0" rIns="0" bIns="0" rtlCol="0" anchor="t"/>
          <a:lstStyle/>
          <a:p>
            <a:pPr marL="0" indent="0" algn="l">
              <a:lnSpc>
                <a:spcPts val="2650"/>
              </a:lnSpc>
              <a:buNone/>
            </a:pPr>
            <a:endParaRPr lang="en-US" sz="1650" dirty="0"/>
          </a:p>
        </p:txBody>
      </p:sp>
      <p:pic>
        <p:nvPicPr>
          <p:cNvPr id="9" name="Image 2" descr="preencoded.png"/>
          <p:cNvPicPr>
            <a:picLocks noChangeAspect="1"/>
          </p:cNvPicPr>
          <p:nvPr/>
        </p:nvPicPr>
        <p:blipFill>
          <a:blip r:embed="rId5"/>
          <a:stretch>
            <a:fillRect/>
          </a:stretch>
        </p:blipFill>
        <p:spPr>
          <a:xfrm>
            <a:off x="10294739" y="1757958"/>
            <a:ext cx="3180278" cy="2534126"/>
          </a:xfrm>
          <a:prstGeom prst="rect">
            <a:avLst/>
          </a:prstGeom>
        </p:spPr>
      </p:pic>
      <p:sp>
        <p:nvSpPr>
          <p:cNvPr id="10" name="Text 5"/>
          <p:cNvSpPr/>
          <p:nvPr/>
        </p:nvSpPr>
        <p:spPr>
          <a:xfrm>
            <a:off x="9864804" y="4703921"/>
            <a:ext cx="2639735" cy="329922"/>
          </a:xfrm>
          <a:prstGeom prst="rect">
            <a:avLst/>
          </a:prstGeom>
          <a:noFill/>
          <a:ln/>
        </p:spPr>
        <p:txBody>
          <a:bodyPr wrap="none" lIns="0" tIns="0" rIns="0" bIns="0" rtlCol="0" anchor="t"/>
          <a:lstStyle/>
          <a:p>
            <a:pPr marL="0" indent="0" algn="l">
              <a:lnSpc>
                <a:spcPts val="2550"/>
              </a:lnSpc>
              <a:buNone/>
            </a:pPr>
            <a:r>
              <a:rPr lang="en-US" sz="2050" b="1" dirty="0">
                <a:solidFill>
                  <a:srgbClr val="151617"/>
                </a:solidFill>
                <a:latin typeface="Montserrat Black" pitchFamily="34" charset="0"/>
                <a:ea typeface="Montserrat Black" pitchFamily="34" charset="-122"/>
                <a:cs typeface="Montserrat Black" pitchFamily="34" charset="-120"/>
              </a:rPr>
              <a:t>BOX PLOT</a:t>
            </a:r>
            <a:endParaRPr lang="en-US" sz="2050" dirty="0"/>
          </a:p>
        </p:txBody>
      </p:sp>
      <p:sp>
        <p:nvSpPr>
          <p:cNvPr id="11" name="Text 6"/>
          <p:cNvSpPr/>
          <p:nvPr/>
        </p:nvSpPr>
        <p:spPr>
          <a:xfrm>
            <a:off x="9851112" y="5234404"/>
            <a:ext cx="4040148" cy="337899"/>
          </a:xfrm>
          <a:prstGeom prst="rect">
            <a:avLst/>
          </a:prstGeom>
          <a:noFill/>
          <a:ln/>
        </p:spPr>
        <p:txBody>
          <a:bodyPr wrap="none" lIns="0" tIns="0" rIns="0" bIns="0" rtlCol="0" anchor="t"/>
          <a:lstStyle/>
          <a:p>
            <a:pPr marL="0" indent="0" algn="l">
              <a:lnSpc>
                <a:spcPts val="2650"/>
              </a:lnSpc>
              <a:buNone/>
            </a:pPr>
            <a:r>
              <a:rPr lang="en-US" sz="2000" dirty="0">
                <a:solidFill>
                  <a:srgbClr val="151617"/>
                </a:solidFill>
                <a:latin typeface="Inconsolata" pitchFamily="34" charset="0"/>
                <a:ea typeface="Inconsolata" pitchFamily="34" charset="-122"/>
                <a:cs typeface="Inconsolata" pitchFamily="34" charset="-120"/>
              </a:rPr>
              <a:t>BETWEEN EXPERIEMENT AND LOAN STATUS</a:t>
            </a:r>
            <a:endParaRPr lang="en-US" sz="2000" dirty="0"/>
          </a:p>
        </p:txBody>
      </p:sp>
      <p:sp>
        <p:nvSpPr>
          <p:cNvPr id="12" name="Text 7"/>
          <p:cNvSpPr/>
          <p:nvPr/>
        </p:nvSpPr>
        <p:spPr>
          <a:xfrm>
            <a:off x="9864804" y="5772864"/>
            <a:ext cx="4040148" cy="1689497"/>
          </a:xfrm>
          <a:prstGeom prst="rect">
            <a:avLst/>
          </a:prstGeom>
          <a:noFill/>
          <a:ln/>
        </p:spPr>
        <p:txBody>
          <a:bodyPr wrap="square" lIns="0" tIns="0" rIns="0" bIns="0" rtlCol="0" anchor="t"/>
          <a:lstStyle/>
          <a:p>
            <a:pPr marL="0" indent="0" algn="l">
              <a:lnSpc>
                <a:spcPts val="2650"/>
              </a:lnSpc>
              <a:buNone/>
            </a:pPr>
            <a:r>
              <a:rPr lang="en-US" sz="2000" dirty="0">
                <a:solidFill>
                  <a:srgbClr val="151617"/>
                </a:solidFill>
                <a:latin typeface="Inconsolata" pitchFamily="34" charset="0"/>
                <a:ea typeface="Inconsolata" pitchFamily="34" charset="-122"/>
                <a:cs typeface="Inconsolata" pitchFamily="34" charset="-120"/>
              </a:rPr>
              <a:t>DISTRIBUTION BETWEEN YEARS OF EXPERIENCE AND LOAN STATUS SHOWS THAT YEARS OF EXPERIENCE GENERAL DISTRIBUTIONIS IS SIMILAR FOR BOTH LOAN STATUS GROUPS</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TotalTime>
  <Words>1072</Words>
  <Application>Microsoft Office PowerPoint</Application>
  <PresentationFormat>Custom</PresentationFormat>
  <Paragraphs>155</Paragraphs>
  <Slides>27</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Aharoni</vt:lpstr>
      <vt:lpstr>Calibri</vt:lpstr>
      <vt:lpstr>Aptos</vt:lpstr>
      <vt:lpstr>Montserrat Black</vt:lpstr>
      <vt:lpstr>Arial</vt:lpstr>
      <vt:lpstr>Montserrat</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MALEK</dc:creator>
  <cp:lastModifiedBy>MALEK</cp:lastModifiedBy>
  <cp:revision>4</cp:revision>
  <dcterms:created xsi:type="dcterms:W3CDTF">2025-07-03T07:31:07Z</dcterms:created>
  <dcterms:modified xsi:type="dcterms:W3CDTF">2025-07-03T09:27:06Z</dcterms:modified>
</cp:coreProperties>
</file>